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10" r:id="rId5"/>
    <p:sldId id="276" r:id="rId6"/>
    <p:sldId id="278" r:id="rId7"/>
    <p:sldId id="277"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3" r:id="rId22"/>
    <p:sldId id="294" r:id="rId23"/>
    <p:sldId id="295" r:id="rId24"/>
    <p:sldId id="296" r:id="rId25"/>
    <p:sldId id="297" r:id="rId26"/>
    <p:sldId id="299" r:id="rId27"/>
    <p:sldId id="300" r:id="rId28"/>
    <p:sldId id="298" r:id="rId29"/>
    <p:sldId id="578"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6395"/>
  </p:normalViewPr>
  <p:slideViewPr>
    <p:cSldViewPr snapToGrid="0" showGuides="1">
      <p:cViewPr varScale="1">
        <p:scale>
          <a:sx n="119" d="100"/>
          <a:sy n="119" d="100"/>
        </p:scale>
        <p:origin x="96" y="348"/>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19" d="100"/>
          <a:sy n="119" d="100"/>
        </p:scale>
        <p:origin x="306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C53A6C1-6705-CD44-9A49-2641DAF20B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umsplatzhalter 2">
            <a:extLst>
              <a:ext uri="{FF2B5EF4-FFF2-40B4-BE49-F238E27FC236}">
                <a16:creationId xmlns:a16="http://schemas.microsoft.com/office/drawing/2014/main" id="{CD48D91B-1B61-B149-814D-3B695DF5F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169A33-71D9-824F-ACCD-10987FEE9C21}" type="datetimeFigureOut">
              <a:rPr lang="en-US" smtClean="0"/>
              <a:t>6/3/2020</a:t>
            </a:fld>
            <a:endParaRPr lang="en-US" dirty="0"/>
          </a:p>
        </p:txBody>
      </p:sp>
      <p:sp>
        <p:nvSpPr>
          <p:cNvPr id="4" name="Fußzeilenplatzhalter 3">
            <a:extLst>
              <a:ext uri="{FF2B5EF4-FFF2-40B4-BE49-F238E27FC236}">
                <a16:creationId xmlns:a16="http://schemas.microsoft.com/office/drawing/2014/main" id="{F5F079F5-F931-144F-AFDB-7871D60FF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Foliennummernplatzhalter 4">
            <a:extLst>
              <a:ext uri="{FF2B5EF4-FFF2-40B4-BE49-F238E27FC236}">
                <a16:creationId xmlns:a16="http://schemas.microsoft.com/office/drawing/2014/main" id="{435481EE-B24B-D841-BAEA-FF175140FF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1C47C6-1700-C74A-A11E-4FF6CB3684E7}" type="slidenum">
              <a:rPr lang="en-US" smtClean="0"/>
              <a:t>‹#›</a:t>
            </a:fld>
            <a:endParaRPr lang="en-US" dirty="0"/>
          </a:p>
        </p:txBody>
      </p:sp>
    </p:spTree>
    <p:extLst>
      <p:ext uri="{BB962C8B-B14F-4D97-AF65-F5344CB8AC3E}">
        <p14:creationId xmlns:p14="http://schemas.microsoft.com/office/powerpoint/2010/main" val="1296475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77656-0B12-4DEA-96CF-82550DBD498E}" type="datetimeFigureOut">
              <a:rPr lang="en-GB" smtClean="0"/>
              <a:t>03/06/2020</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6D991-40E1-4F75-A931-87F401740DFF}" type="slidenum">
              <a:rPr lang="en-GB" smtClean="0"/>
              <a:t>‹#›</a:t>
            </a:fld>
            <a:endParaRPr lang="en-GB" dirty="0"/>
          </a:p>
        </p:txBody>
      </p:sp>
    </p:spTree>
    <p:extLst>
      <p:ext uri="{BB962C8B-B14F-4D97-AF65-F5344CB8AC3E}">
        <p14:creationId xmlns:p14="http://schemas.microsoft.com/office/powerpoint/2010/main" val="144456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7216D991-40E1-4F75-A931-87F401740DFF}" type="slidenum">
              <a:rPr lang="en-GB" smtClean="0"/>
              <a:t>1</a:t>
            </a:fld>
            <a:endParaRPr lang="en-GB" dirty="0"/>
          </a:p>
        </p:txBody>
      </p:sp>
    </p:spTree>
    <p:extLst>
      <p:ext uri="{BB962C8B-B14F-4D97-AF65-F5344CB8AC3E}">
        <p14:creationId xmlns:p14="http://schemas.microsoft.com/office/powerpoint/2010/main" val="2382172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O Research Institute Davos Title blu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A944C1AA-7311-4CAD-85EA-0F55FD5AE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Titel 1">
            <a:extLst>
              <a:ext uri="{FF2B5EF4-FFF2-40B4-BE49-F238E27FC236}">
                <a16:creationId xmlns:a16="http://schemas.microsoft.com/office/drawing/2014/main" id="{0B31BD1C-DAFA-144D-9AD3-F1B14A317915}"/>
              </a:ext>
            </a:extLst>
          </p:cNvPr>
          <p:cNvSpPr>
            <a:spLocks noGrp="1"/>
          </p:cNvSpPr>
          <p:nvPr>
            <p:ph type="title" hasCustomPrompt="1"/>
          </p:nvPr>
        </p:nvSpPr>
        <p:spPr>
          <a:xfrm>
            <a:off x="658812" y="2214564"/>
            <a:ext cx="9505951" cy="728661"/>
          </a:xfrm>
        </p:spPr>
        <p:txBody>
          <a:bodyPr/>
          <a:lstStyle>
            <a:lvl1pPr>
              <a:lnSpc>
                <a:spcPts val="3400"/>
              </a:lnSpc>
              <a:defRPr sz="3200">
                <a:solidFill>
                  <a:schemeClr val="bg1"/>
                </a:solidFill>
              </a:defRPr>
            </a:lvl1pPr>
          </a:lstStyle>
          <a:p>
            <a:r>
              <a:rPr lang="en-US" dirty="0"/>
              <a:t>Headline (32pt)</a:t>
            </a:r>
          </a:p>
        </p:txBody>
      </p:sp>
      <p:sp>
        <p:nvSpPr>
          <p:cNvPr id="23" name="Textplatzhalter 8">
            <a:extLst>
              <a:ext uri="{FF2B5EF4-FFF2-40B4-BE49-F238E27FC236}">
                <a16:creationId xmlns:a16="http://schemas.microsoft.com/office/drawing/2014/main" id="{4F144F64-9D68-8B47-A6D5-E06A114E7578}"/>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name</a:t>
            </a:r>
          </a:p>
        </p:txBody>
      </p:sp>
      <p:sp>
        <p:nvSpPr>
          <p:cNvPr id="24" name="Textplatzhalter 8">
            <a:extLst>
              <a:ext uri="{FF2B5EF4-FFF2-40B4-BE49-F238E27FC236}">
                <a16:creationId xmlns:a16="http://schemas.microsoft.com/office/drawing/2014/main" id="{661CED1D-4281-934C-A6E2-E58C3001A047}"/>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title </a:t>
            </a:r>
          </a:p>
        </p:txBody>
      </p:sp>
      <p:sp>
        <p:nvSpPr>
          <p:cNvPr id="25" name="Textplatzhalter 8">
            <a:extLst>
              <a:ext uri="{FF2B5EF4-FFF2-40B4-BE49-F238E27FC236}">
                <a16:creationId xmlns:a16="http://schemas.microsoft.com/office/drawing/2014/main" id="{0DEA1137-9828-8D43-A808-5FCDA877DF1F}"/>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Meeting</a:t>
            </a:r>
          </a:p>
        </p:txBody>
      </p:sp>
      <p:sp>
        <p:nvSpPr>
          <p:cNvPr id="26" name="Textplatzhalter 8">
            <a:extLst>
              <a:ext uri="{FF2B5EF4-FFF2-40B4-BE49-F238E27FC236}">
                <a16:creationId xmlns:a16="http://schemas.microsoft.com/office/drawing/2014/main" id="{3ABF561D-CD8E-8342-95D1-C4FE5E38AFD3}"/>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City, month day, year</a:t>
            </a:r>
          </a:p>
        </p:txBody>
      </p:sp>
      <p:sp>
        <p:nvSpPr>
          <p:cNvPr id="4" name="Textplatzhalter 3">
            <a:extLst>
              <a:ext uri="{FF2B5EF4-FFF2-40B4-BE49-F238E27FC236}">
                <a16:creationId xmlns:a16="http://schemas.microsoft.com/office/drawing/2014/main" id="{E3642E5B-96F1-864B-935C-AACC45962FB3}"/>
              </a:ext>
            </a:extLst>
          </p:cNvPr>
          <p:cNvSpPr>
            <a:spLocks noGrp="1"/>
          </p:cNvSpPr>
          <p:nvPr>
            <p:ph type="body" sz="quarter" idx="14" hasCustomPrompt="1"/>
          </p:nvPr>
        </p:nvSpPr>
        <p:spPr>
          <a:xfrm>
            <a:off x="658812" y="2943226"/>
            <a:ext cx="9505951" cy="2184400"/>
          </a:xfrm>
        </p:spPr>
        <p:txBody>
          <a:bodyPr/>
          <a:lstStyle>
            <a:lvl1pPr marL="0" indent="0">
              <a:buNone/>
              <a:defRPr sz="3200">
                <a:solidFill>
                  <a:srgbClr val="FFFFFF"/>
                </a:solidFill>
              </a:defRPr>
            </a:lvl1pPr>
            <a:lvl2pPr marL="342000" indent="0">
              <a:buNone/>
              <a:defRPr/>
            </a:lvl2pPr>
            <a:lvl3pPr marL="684000" indent="0">
              <a:buNone/>
              <a:defRPr/>
            </a:lvl3pPr>
            <a:lvl4pPr marL="1026000" indent="0">
              <a:buNone/>
              <a:defRPr/>
            </a:lvl4pPr>
            <a:lvl5pPr marL="1368000" indent="0">
              <a:buNone/>
              <a:defRPr/>
            </a:lvl5pPr>
          </a:lstStyle>
          <a:p>
            <a:r>
              <a:rPr lang="en-US" dirty="0" err="1"/>
              <a:t>Subheadline</a:t>
            </a:r>
            <a:r>
              <a:rPr lang="en-US" dirty="0"/>
              <a:t> (32pt)</a:t>
            </a:r>
          </a:p>
        </p:txBody>
      </p:sp>
      <p:pic>
        <p:nvPicPr>
          <p:cNvPr id="13" name="Graphic 12">
            <a:extLst>
              <a:ext uri="{FF2B5EF4-FFF2-40B4-BE49-F238E27FC236}">
                <a16:creationId xmlns:a16="http://schemas.microsoft.com/office/drawing/2014/main" id="{DB2A18C5-4507-40FA-B464-4EE52CAA0C3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800" y="260349"/>
            <a:ext cx="1436699" cy="347989"/>
          </a:xfrm>
          <a:prstGeom prst="rect">
            <a:avLst/>
          </a:prstGeom>
        </p:spPr>
      </p:pic>
    </p:spTree>
    <p:extLst>
      <p:ext uri="{BB962C8B-B14F-4D97-AF65-F5344CB8AC3E}">
        <p14:creationId xmlns:p14="http://schemas.microsoft.com/office/powerpoint/2010/main" val="31151984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mall images black">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5" y="3430690"/>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200"/>
            <a:ext cx="1969028" cy="1455635"/>
          </a:xfrm>
          <a:solidFill>
            <a:schemeClr val="bg2"/>
          </a:solidFill>
        </p:spPr>
        <p:txBody>
          <a:bodyPr/>
          <a:lstStyle>
            <a:lvl1pPr marL="0" indent="0">
              <a:buNone/>
              <a:defRPr sz="2000"/>
            </a:lvl1pPr>
          </a:lstStyle>
          <a:p>
            <a:r>
              <a:rPr lang="en-US" noProof="0" dirty="0"/>
              <a:t>Picture</a:t>
            </a:r>
          </a:p>
        </p:txBody>
      </p:sp>
      <p:pic>
        <p:nvPicPr>
          <p:cNvPr id="13" name="Grafik 12">
            <a:extLst>
              <a:ext uri="{FF2B5EF4-FFF2-40B4-BE49-F238E27FC236}">
                <a16:creationId xmlns:a16="http://schemas.microsoft.com/office/drawing/2014/main" id="{0CD2B63B-68A3-4168-A206-A98C3BECD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6" name="Inhaltsplatzhalter 2">
            <a:extLst>
              <a:ext uri="{FF2B5EF4-FFF2-40B4-BE49-F238E27FC236}">
                <a16:creationId xmlns:a16="http://schemas.microsoft.com/office/drawing/2014/main" id="{56B16748-B25A-46BF-B96B-CEC2914CE52B}"/>
              </a:ext>
            </a:extLst>
          </p:cNvPr>
          <p:cNvSpPr>
            <a:spLocks noGrp="1"/>
          </p:cNvSpPr>
          <p:nvPr>
            <p:ph idx="14" hasCustomPrompt="1"/>
          </p:nvPr>
        </p:nvSpPr>
        <p:spPr>
          <a:xfrm>
            <a:off x="3406247" y="3433967"/>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17" name="Bildplatzhalter 7">
            <a:extLst>
              <a:ext uri="{FF2B5EF4-FFF2-40B4-BE49-F238E27FC236}">
                <a16:creationId xmlns:a16="http://schemas.microsoft.com/office/drawing/2014/main" id="{D1B91ADF-4A75-491E-BDF4-A068AC12192D}"/>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sz="2000"/>
            </a:lvl1pPr>
          </a:lstStyle>
          <a:p>
            <a:r>
              <a:rPr lang="en-US" noProof="0" dirty="0"/>
              <a:t>Picture</a:t>
            </a:r>
          </a:p>
        </p:txBody>
      </p:sp>
      <p:sp>
        <p:nvSpPr>
          <p:cNvPr id="18" name="Inhaltsplatzhalter 2">
            <a:extLst>
              <a:ext uri="{FF2B5EF4-FFF2-40B4-BE49-F238E27FC236}">
                <a16:creationId xmlns:a16="http://schemas.microsoft.com/office/drawing/2014/main" id="{06A15978-667A-44FC-B0D9-CF28A2D56635}"/>
              </a:ext>
            </a:extLst>
          </p:cNvPr>
          <p:cNvSpPr>
            <a:spLocks noGrp="1"/>
          </p:cNvSpPr>
          <p:nvPr>
            <p:ph idx="16" hasCustomPrompt="1"/>
          </p:nvPr>
        </p:nvSpPr>
        <p:spPr>
          <a:xfrm>
            <a:off x="6143097" y="3435454"/>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19" name="Bildplatzhalter 7">
            <a:extLst>
              <a:ext uri="{FF2B5EF4-FFF2-40B4-BE49-F238E27FC236}">
                <a16:creationId xmlns:a16="http://schemas.microsoft.com/office/drawing/2014/main" id="{5441D032-A3C9-4856-B748-678D2EB57064}"/>
              </a:ext>
            </a:extLst>
          </p:cNvPr>
          <p:cNvSpPr>
            <a:spLocks noGrp="1"/>
          </p:cNvSpPr>
          <p:nvPr>
            <p:ph type="pic" sz="quarter" idx="17" hasCustomPrompt="1"/>
          </p:nvPr>
        </p:nvSpPr>
        <p:spPr>
          <a:xfrm>
            <a:off x="6143097" y="1731964"/>
            <a:ext cx="1969028" cy="1454150"/>
          </a:xfrm>
          <a:solidFill>
            <a:schemeClr val="bg2"/>
          </a:solidFill>
        </p:spPr>
        <p:txBody>
          <a:bodyPr/>
          <a:lstStyle>
            <a:lvl1pPr marL="0" indent="0">
              <a:buNone/>
              <a:defRPr sz="2000"/>
            </a:lvl1pPr>
          </a:lstStyle>
          <a:p>
            <a:r>
              <a:rPr lang="en-US" noProof="0" dirty="0"/>
              <a:t>Picture</a:t>
            </a:r>
          </a:p>
        </p:txBody>
      </p:sp>
      <p:sp>
        <p:nvSpPr>
          <p:cNvPr id="20" name="Inhaltsplatzhalter 2">
            <a:extLst>
              <a:ext uri="{FF2B5EF4-FFF2-40B4-BE49-F238E27FC236}">
                <a16:creationId xmlns:a16="http://schemas.microsoft.com/office/drawing/2014/main" id="{AF505952-06D7-417C-BB3A-93B6A7C4FF02}"/>
              </a:ext>
            </a:extLst>
          </p:cNvPr>
          <p:cNvSpPr>
            <a:spLocks noGrp="1"/>
          </p:cNvSpPr>
          <p:nvPr>
            <p:ph idx="18" hasCustomPrompt="1"/>
          </p:nvPr>
        </p:nvSpPr>
        <p:spPr>
          <a:xfrm>
            <a:off x="8879947" y="3430689"/>
            <a:ext cx="1969028" cy="2425599"/>
          </a:xfrm>
        </p:spPr>
        <p:txBody>
          <a:bodyPr/>
          <a:lstStyle>
            <a:lvl1pPr marL="0" indent="0">
              <a:spcBef>
                <a:spcPts val="600"/>
              </a:spcBef>
              <a:buNone/>
              <a:defRPr sz="20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(20pt)</a:t>
            </a:r>
          </a:p>
        </p:txBody>
      </p:sp>
      <p:sp>
        <p:nvSpPr>
          <p:cNvPr id="21" name="Bildplatzhalter 7">
            <a:extLst>
              <a:ext uri="{FF2B5EF4-FFF2-40B4-BE49-F238E27FC236}">
                <a16:creationId xmlns:a16="http://schemas.microsoft.com/office/drawing/2014/main" id="{28C00620-91DA-4CD6-8288-576F86F2A7A1}"/>
              </a:ext>
            </a:extLst>
          </p:cNvPr>
          <p:cNvSpPr>
            <a:spLocks noGrp="1"/>
          </p:cNvSpPr>
          <p:nvPr>
            <p:ph type="pic" sz="quarter" idx="19" hasCustomPrompt="1"/>
          </p:nvPr>
        </p:nvSpPr>
        <p:spPr>
          <a:xfrm>
            <a:off x="8879947" y="1727199"/>
            <a:ext cx="1969028" cy="1454150"/>
          </a:xfrm>
          <a:solidFill>
            <a:schemeClr val="bg2"/>
          </a:solidFill>
        </p:spPr>
        <p:txBody>
          <a:bodyPr/>
          <a:lstStyle>
            <a:lvl1pPr marL="0" indent="0">
              <a:buNone/>
              <a:defRPr sz="2000"/>
            </a:lvl1pPr>
          </a:lstStyle>
          <a:p>
            <a:r>
              <a:rPr lang="en-US" noProof="0" dirty="0"/>
              <a:t>Picture</a:t>
            </a:r>
          </a:p>
        </p:txBody>
      </p:sp>
      <p:sp>
        <p:nvSpPr>
          <p:cNvPr id="22" name="Foliennummernplatzhalter 21">
            <a:extLst>
              <a:ext uri="{FF2B5EF4-FFF2-40B4-BE49-F238E27FC236}">
                <a16:creationId xmlns:a16="http://schemas.microsoft.com/office/drawing/2014/main" id="{CD2B21FD-E62A-4E4C-B0CE-D79864A7ECCC}"/>
              </a:ext>
            </a:extLst>
          </p:cNvPr>
          <p:cNvSpPr>
            <a:spLocks noGrp="1"/>
          </p:cNvSpPr>
          <p:nvPr>
            <p:ph type="sldNum" sz="quarter" idx="22"/>
          </p:nvPr>
        </p:nvSpPr>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F169C8EB-36ED-E242-92A1-94C66701C2A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Tree>
    <p:extLst>
      <p:ext uri="{BB962C8B-B14F-4D97-AF65-F5344CB8AC3E}">
        <p14:creationId xmlns:p14="http://schemas.microsoft.com/office/powerpoint/2010/main" val="395907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EA7F3F7-EB49-4EF3-9F56-DAEBCB9C1159}"/>
              </a:ext>
            </a:extLst>
          </p:cNvPr>
          <p:cNvSpPr>
            <a:spLocks noGrp="1"/>
          </p:cNvSpPr>
          <p:nvPr>
            <p:ph type="sldNum" sz="quarter" idx="12"/>
          </p:nvPr>
        </p:nvSpPr>
        <p:spPr/>
        <p:txBody>
          <a:bodyPr/>
          <a:lstStyle/>
          <a:p>
            <a:fld id="{0A6ABA92-B65E-42F5-BB28-73DA50746AED}" type="slidenum">
              <a:rPr lang="en-US" noProof="0" smtClean="0"/>
              <a:pPr/>
              <a:t>‹#›</a:t>
            </a:fld>
            <a:endParaRPr lang="en-US" noProof="0" dirty="0"/>
          </a:p>
        </p:txBody>
      </p:sp>
      <p:sp>
        <p:nvSpPr>
          <p:cNvPr id="6" name="Titel 5">
            <a:extLst>
              <a:ext uri="{FF2B5EF4-FFF2-40B4-BE49-F238E27FC236}">
                <a16:creationId xmlns:a16="http://schemas.microsoft.com/office/drawing/2014/main" id="{1EEBCC77-44D2-0D41-ADFE-E245C9816909}"/>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7" name="Textplatzhalter 2">
            <a:extLst>
              <a:ext uri="{FF2B5EF4-FFF2-40B4-BE49-F238E27FC236}">
                <a16:creationId xmlns:a16="http://schemas.microsoft.com/office/drawing/2014/main" id="{159D77EC-C659-4D5E-ABC5-A25855CEEF05}"/>
              </a:ext>
            </a:extLst>
          </p:cNvPr>
          <p:cNvSpPr>
            <a:spLocks noGrp="1"/>
          </p:cNvSpPr>
          <p:nvPr>
            <p:ph type="body" sz="quarter" idx="13" hasCustomPrompt="1"/>
          </p:nvPr>
        </p:nvSpPr>
        <p:spPr>
          <a:xfrm>
            <a:off x="6588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488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C606-B062-AF4B-A36F-0FF44EFCFCEE}"/>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4" name="Foliennummernplatzhalter 3">
            <a:extLst>
              <a:ext uri="{FF2B5EF4-FFF2-40B4-BE49-F238E27FC236}">
                <a16:creationId xmlns:a16="http://schemas.microsoft.com/office/drawing/2014/main" id="{7528478F-FDF2-114B-A695-BBFBD55C606C}"/>
              </a:ext>
            </a:extLst>
          </p:cNvPr>
          <p:cNvSpPr>
            <a:spLocks noGrp="1"/>
          </p:cNvSpPr>
          <p:nvPr>
            <p:ph type="sldNum" sz="quarter" idx="11"/>
          </p:nvPr>
        </p:nvSpPr>
        <p:spPr/>
        <p:txBody>
          <a:bodyPr/>
          <a:lstStyle/>
          <a:p>
            <a:fld id="{0A6ABA92-B65E-42F5-BB28-73DA50746AED}" type="slidenum">
              <a:rPr lang="en-US" smtClean="0"/>
              <a:pPr/>
              <a:t>‹#›</a:t>
            </a:fld>
            <a:endParaRPr lang="en-US" dirty="0"/>
          </a:p>
        </p:txBody>
      </p:sp>
    </p:spTree>
    <p:extLst>
      <p:ext uri="{BB962C8B-B14F-4D97-AF65-F5344CB8AC3E}">
        <p14:creationId xmlns:p14="http://schemas.microsoft.com/office/powerpoint/2010/main" val="125926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46CC588-B218-4249-97A2-31A5674F902D}"/>
              </a:ext>
            </a:extLst>
          </p:cNvPr>
          <p:cNvSpPr>
            <a:spLocks noGrp="1"/>
          </p:cNvSpPr>
          <p:nvPr>
            <p:ph type="sldNum" sz="quarter" idx="12"/>
          </p:nvPr>
        </p:nvSpPr>
        <p:spPr/>
        <p:txBody>
          <a:bodyPr/>
          <a:lstStyle/>
          <a:p>
            <a:fld id="{0A6ABA92-B65E-42F5-BB28-73DA50746AED}" type="slidenum">
              <a:rPr lang="en-US" smtClean="0"/>
              <a:pPr/>
              <a:t>‹#›</a:t>
            </a:fld>
            <a:endParaRPr lang="en-US" dirty="0"/>
          </a:p>
        </p:txBody>
      </p:sp>
    </p:spTree>
    <p:extLst>
      <p:ext uri="{BB962C8B-B14F-4D97-AF65-F5344CB8AC3E}">
        <p14:creationId xmlns:p14="http://schemas.microsoft.com/office/powerpoint/2010/main" val="326707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A944C1AA-7311-4CAD-85EA-0F55FD5AE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Titel 1">
            <a:extLst>
              <a:ext uri="{FF2B5EF4-FFF2-40B4-BE49-F238E27FC236}">
                <a16:creationId xmlns:a16="http://schemas.microsoft.com/office/drawing/2014/main" id="{0B31BD1C-DAFA-144D-9AD3-F1B14A317915}"/>
              </a:ext>
            </a:extLst>
          </p:cNvPr>
          <p:cNvSpPr>
            <a:spLocks noGrp="1"/>
          </p:cNvSpPr>
          <p:nvPr>
            <p:ph type="title" hasCustomPrompt="1"/>
          </p:nvPr>
        </p:nvSpPr>
        <p:spPr>
          <a:xfrm>
            <a:off x="658812" y="2214564"/>
            <a:ext cx="9505951" cy="728661"/>
          </a:xfrm>
        </p:spPr>
        <p:txBody>
          <a:bodyPr/>
          <a:lstStyle>
            <a:lvl1pPr>
              <a:lnSpc>
                <a:spcPts val="3400"/>
              </a:lnSpc>
              <a:defRPr sz="3200">
                <a:solidFill>
                  <a:schemeClr val="bg1"/>
                </a:solidFill>
              </a:defRPr>
            </a:lvl1pPr>
          </a:lstStyle>
          <a:p>
            <a:r>
              <a:rPr lang="en-US" dirty="0"/>
              <a:t>Headline (32pt)</a:t>
            </a:r>
            <a:endParaRPr lang="en-US" noProof="0" dirty="0"/>
          </a:p>
        </p:txBody>
      </p:sp>
      <p:sp>
        <p:nvSpPr>
          <p:cNvPr id="4" name="Textplatzhalter 3">
            <a:extLst>
              <a:ext uri="{FF2B5EF4-FFF2-40B4-BE49-F238E27FC236}">
                <a16:creationId xmlns:a16="http://schemas.microsoft.com/office/drawing/2014/main" id="{E3642E5B-96F1-864B-935C-AACC45962FB3}"/>
              </a:ext>
            </a:extLst>
          </p:cNvPr>
          <p:cNvSpPr>
            <a:spLocks noGrp="1"/>
          </p:cNvSpPr>
          <p:nvPr>
            <p:ph type="body" sz="quarter" idx="14" hasCustomPrompt="1"/>
          </p:nvPr>
        </p:nvSpPr>
        <p:spPr>
          <a:xfrm>
            <a:off x="658812" y="2943226"/>
            <a:ext cx="9505951" cy="2184400"/>
          </a:xfrm>
        </p:spPr>
        <p:txBody>
          <a:bodyPr/>
          <a:lstStyle>
            <a:lvl1pPr marL="0" indent="0">
              <a:buNone/>
              <a:defRPr sz="3200">
                <a:solidFill>
                  <a:srgbClr val="FFFFFF"/>
                </a:solidFill>
              </a:defRPr>
            </a:lvl1pPr>
            <a:lvl2pPr marL="342000" indent="0">
              <a:buNone/>
              <a:defRPr/>
            </a:lvl2pPr>
            <a:lvl3pPr marL="684000" indent="0">
              <a:buNone/>
              <a:defRPr/>
            </a:lvl3pPr>
            <a:lvl4pPr marL="1026000" indent="0">
              <a:buNone/>
              <a:defRPr/>
            </a:lvl4pPr>
            <a:lvl5pPr marL="1368000" indent="0">
              <a:buNone/>
              <a:defRPr/>
            </a:lvl5pPr>
          </a:lstStyle>
          <a:p>
            <a:r>
              <a:rPr lang="en-US" dirty="0" err="1"/>
              <a:t>Subheadline</a:t>
            </a:r>
            <a:r>
              <a:rPr lang="en-US" dirty="0"/>
              <a:t> (32pt)</a:t>
            </a:r>
          </a:p>
        </p:txBody>
      </p:sp>
      <p:pic>
        <p:nvPicPr>
          <p:cNvPr id="11" name="Grafik 10">
            <a:extLst>
              <a:ext uri="{FF2B5EF4-FFF2-40B4-BE49-F238E27FC236}">
                <a16:creationId xmlns:a16="http://schemas.microsoft.com/office/drawing/2014/main" id="{8379F31A-E238-6F45-9F6D-B7A74855A5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79975" y="6312000"/>
            <a:ext cx="553212" cy="290576"/>
          </a:xfrm>
          <a:prstGeom prst="rect">
            <a:avLst/>
          </a:prstGeom>
        </p:spPr>
      </p:pic>
    </p:spTree>
    <p:extLst>
      <p:ext uri="{BB962C8B-B14F-4D97-AF65-F5344CB8AC3E}">
        <p14:creationId xmlns:p14="http://schemas.microsoft.com/office/powerpoint/2010/main" val="23764311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title whit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CF53C00-41EF-4AFE-A87A-C3A990F0AD54}"/>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platzhalter 3">
            <a:extLst>
              <a:ext uri="{FF2B5EF4-FFF2-40B4-BE49-F238E27FC236}">
                <a16:creationId xmlns:a16="http://schemas.microsoft.com/office/drawing/2014/main" id="{7C75442D-19E2-724C-A1F0-3BCA549BC3FC}"/>
              </a:ext>
            </a:extLst>
          </p:cNvPr>
          <p:cNvSpPr>
            <a:spLocks noGrp="1"/>
          </p:cNvSpPr>
          <p:nvPr>
            <p:ph type="body" sz="quarter" idx="14" hasCustomPrompt="1"/>
          </p:nvPr>
        </p:nvSpPr>
        <p:spPr>
          <a:xfrm>
            <a:off x="658813" y="2205037"/>
            <a:ext cx="9505950" cy="738187"/>
          </a:xfrm>
        </p:spPr>
        <p:txBody>
          <a:bodyPr/>
          <a:lstStyle>
            <a:lvl1pPr marL="0" indent="0">
              <a:buNone/>
              <a:defRPr sz="3200" b="1">
                <a:solidFill>
                  <a:srgbClr val="042D98"/>
                </a:solidFill>
              </a:defRPr>
            </a:lvl1pPr>
          </a:lstStyle>
          <a:p>
            <a:pPr lvl="0"/>
            <a:r>
              <a:rPr lang="en-US" dirty="0"/>
              <a:t>Headline (32pt)</a:t>
            </a:r>
            <a:endParaRPr lang="en-US" noProof="0" dirty="0"/>
          </a:p>
        </p:txBody>
      </p:sp>
      <p:sp>
        <p:nvSpPr>
          <p:cNvPr id="6" name="Textplatzhalter 5">
            <a:extLst>
              <a:ext uri="{FF2B5EF4-FFF2-40B4-BE49-F238E27FC236}">
                <a16:creationId xmlns:a16="http://schemas.microsoft.com/office/drawing/2014/main" id="{925CF241-A2B0-724E-B9A8-3D09BD08DA9C}"/>
              </a:ext>
            </a:extLst>
          </p:cNvPr>
          <p:cNvSpPr>
            <a:spLocks noGrp="1"/>
          </p:cNvSpPr>
          <p:nvPr>
            <p:ph type="body" sz="quarter" idx="15" hasCustomPrompt="1"/>
          </p:nvPr>
        </p:nvSpPr>
        <p:spPr>
          <a:xfrm>
            <a:off x="658813" y="2959893"/>
            <a:ext cx="9505950" cy="2167731"/>
          </a:xfrm>
        </p:spPr>
        <p:txBody>
          <a:bodyPr/>
          <a:lstStyle>
            <a:lvl1pPr marL="0" indent="0">
              <a:buNone/>
              <a:defRPr sz="3200" b="0">
                <a:solidFill>
                  <a:srgbClr val="042D98"/>
                </a:solidFill>
              </a:defRPr>
            </a:lvl1pPr>
          </a:lstStyle>
          <a:p>
            <a:r>
              <a:rPr lang="en-US" dirty="0" err="1"/>
              <a:t>Subheadline</a:t>
            </a:r>
            <a:r>
              <a:rPr lang="en-US" dirty="0"/>
              <a:t> (32pt)</a:t>
            </a:r>
          </a:p>
        </p:txBody>
      </p:sp>
      <p:pic>
        <p:nvPicPr>
          <p:cNvPr id="11" name="Grafik 10">
            <a:extLst>
              <a:ext uri="{FF2B5EF4-FFF2-40B4-BE49-F238E27FC236}">
                <a16:creationId xmlns:a16="http://schemas.microsoft.com/office/drawing/2014/main" id="{9FD24B52-802C-A045-81B4-CDB932F87E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136452112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GB" dirty="0"/>
          </a:p>
        </p:txBody>
      </p:sp>
      <p:sp>
        <p:nvSpPr>
          <p:cNvPr id="3" name="Content Placeholder 2"/>
          <p:cNvSpPr>
            <a:spLocks noGrp="1"/>
          </p:cNvSpPr>
          <p:nvPr>
            <p:ph idx="1"/>
          </p:nvPr>
        </p:nvSpPr>
        <p:spPr/>
        <p:txBody>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endParaRPr lang="en-US" noProof="0" dirty="0"/>
          </a:p>
        </p:txBody>
      </p:sp>
    </p:spTree>
    <p:extLst>
      <p:ext uri="{BB962C8B-B14F-4D97-AF65-F5344CB8AC3E}">
        <p14:creationId xmlns:p14="http://schemas.microsoft.com/office/powerpoint/2010/main" val="3451545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mpty">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46CC588-B218-4249-97A2-31A5674F902D}"/>
              </a:ext>
            </a:extLst>
          </p:cNvPr>
          <p:cNvSpPr>
            <a:spLocks noGrp="1"/>
          </p:cNvSpPr>
          <p:nvPr>
            <p:ph type="sldNum" sz="quarter" idx="12"/>
          </p:nvPr>
        </p:nvSpPr>
        <p:spPr/>
        <p:txBody>
          <a:bodyPr/>
          <a:lstStyle/>
          <a:p>
            <a:fld id="{0A6ABA92-B65E-42F5-BB28-73DA50746AED}" type="slidenum">
              <a:rPr lang="en-US" smtClean="0"/>
              <a:pPr/>
              <a:t>‹#›</a:t>
            </a:fld>
            <a:endParaRPr lang="en-US" dirty="0"/>
          </a:p>
        </p:txBody>
      </p:sp>
      <p:sp>
        <p:nvSpPr>
          <p:cNvPr id="2" name="Datumsplatzhalter 1">
            <a:extLst>
              <a:ext uri="{FF2B5EF4-FFF2-40B4-BE49-F238E27FC236}">
                <a16:creationId xmlns:a16="http://schemas.microsoft.com/office/drawing/2014/main" id="{14FC8D63-622E-4E4E-897E-B12FCDF3064C}"/>
              </a:ext>
            </a:extLst>
          </p:cNvPr>
          <p:cNvSpPr>
            <a:spLocks noGrp="1"/>
          </p:cNvSpPr>
          <p:nvPr>
            <p:ph type="dt" sz="half" idx="13"/>
          </p:nvPr>
        </p:nvSpPr>
        <p:spPr/>
        <p:txBody>
          <a:bodyPr/>
          <a:lstStyle/>
          <a:p>
            <a:fld id="{AC572B55-260A-4DDA-BB86-D612CED7F1E1}" type="datetime1">
              <a:rPr lang="en-US" smtClean="0"/>
              <a:t>6/3/2020</a:t>
            </a:fld>
            <a:endParaRPr lang="en-US" dirty="0"/>
          </a:p>
        </p:txBody>
      </p:sp>
      <p:sp>
        <p:nvSpPr>
          <p:cNvPr id="3" name="Fußzeilenplatzhalter 2">
            <a:extLst>
              <a:ext uri="{FF2B5EF4-FFF2-40B4-BE49-F238E27FC236}">
                <a16:creationId xmlns:a16="http://schemas.microsoft.com/office/drawing/2014/main" id="{EB54682E-F899-4612-8015-FCA02E5033C9}"/>
              </a:ext>
            </a:extLst>
          </p:cNvPr>
          <p:cNvSpPr>
            <a:spLocks noGrp="1"/>
          </p:cNvSpPr>
          <p:nvPr>
            <p:ph type="ftr" sz="quarter" idx="14"/>
          </p:nvPr>
        </p:nvSpPr>
        <p:spPr/>
        <p:txBody>
          <a:bodyPr/>
          <a:lstStyle/>
          <a:p>
            <a:r>
              <a:rPr lang="en-US"/>
              <a:t>Presentation title | City, month day, year</a:t>
            </a:r>
            <a:endParaRPr lang="en-US" dirty="0"/>
          </a:p>
        </p:txBody>
      </p:sp>
      <p:sp>
        <p:nvSpPr>
          <p:cNvPr id="9" name="Titel 1">
            <a:extLst>
              <a:ext uri="{FF2B5EF4-FFF2-40B4-BE49-F238E27FC236}">
                <a16:creationId xmlns:a16="http://schemas.microsoft.com/office/drawing/2014/main" id="{9A1C34FC-B547-44CE-9EB7-0A0FE7F83A3E}"/>
              </a:ext>
            </a:extLst>
          </p:cNvPr>
          <p:cNvSpPr>
            <a:spLocks noGrp="1"/>
          </p:cNvSpPr>
          <p:nvPr>
            <p:ph type="title" hasCustomPrompt="1"/>
          </p:nvPr>
        </p:nvSpPr>
        <p:spPr>
          <a:xfrm>
            <a:off x="658814" y="1856466"/>
            <a:ext cx="10874374" cy="658139"/>
          </a:xfrm>
        </p:spPr>
        <p:txBody>
          <a:bodyPr/>
          <a:lstStyle>
            <a:lvl1pPr>
              <a:lnSpc>
                <a:spcPct val="100000"/>
              </a:lnSpc>
              <a:defRPr sz="2400"/>
            </a:lvl1pPr>
          </a:lstStyle>
          <a:p>
            <a:r>
              <a:rPr lang="en-US" noProof="0" dirty="0"/>
              <a:t>Disclaimer (24pt)</a:t>
            </a:r>
          </a:p>
        </p:txBody>
      </p:sp>
      <p:sp>
        <p:nvSpPr>
          <p:cNvPr id="11" name="Inhaltsplatzhalter 2">
            <a:extLst>
              <a:ext uri="{FF2B5EF4-FFF2-40B4-BE49-F238E27FC236}">
                <a16:creationId xmlns:a16="http://schemas.microsoft.com/office/drawing/2014/main" id="{A9D0FC9B-C587-4782-B513-6E7A69F3053E}"/>
              </a:ext>
            </a:extLst>
          </p:cNvPr>
          <p:cNvSpPr>
            <a:spLocks noGrp="1"/>
          </p:cNvSpPr>
          <p:nvPr>
            <p:ph idx="1"/>
          </p:nvPr>
        </p:nvSpPr>
        <p:spPr>
          <a:xfrm>
            <a:off x="658813" y="2628900"/>
            <a:ext cx="10190162" cy="1632857"/>
          </a:xfrm>
        </p:spPr>
        <p:txBody>
          <a:bodyPr/>
          <a:lstStyle>
            <a:lvl1pPr marL="0" indent="0">
              <a:spcBef>
                <a:spcPts val="600"/>
              </a:spcBef>
              <a:buNone/>
              <a:defRPr sz="2400"/>
            </a:lvl1pPr>
            <a:lvl2pPr>
              <a:spcBef>
                <a:spcPts val="600"/>
              </a:spcBef>
              <a:defRPr sz="2400"/>
            </a:lvl2pPr>
            <a:lvl3pPr>
              <a:spcBef>
                <a:spcPts val="600"/>
              </a:spcBef>
              <a:defRPr/>
            </a:lvl3pPr>
            <a:lvl4pPr marL="1368000" indent="-342000">
              <a:spcBef>
                <a:spcPts val="600"/>
              </a:spcBef>
              <a:buFont typeface="Symbol" pitchFamily="2" charset="2"/>
              <a:buChar char="-"/>
              <a:defRPr/>
            </a:lvl4pPr>
            <a:lvl5pPr>
              <a:spcBef>
                <a:spcPts val="1200"/>
              </a:spcBef>
              <a:defRPr/>
            </a:lvl5pPr>
          </a:lstStyle>
          <a:p>
            <a:pPr lvl="0"/>
            <a:r>
              <a:rPr lang="en-US" noProof="0" dirty="0"/>
              <a:t>Edit Master text styles</a:t>
            </a:r>
          </a:p>
        </p:txBody>
      </p:sp>
      <p:pic>
        <p:nvPicPr>
          <p:cNvPr id="13" name="Picture 12">
            <a:extLst>
              <a:ext uri="{FF2B5EF4-FFF2-40B4-BE49-F238E27FC236}">
                <a16:creationId xmlns:a16="http://schemas.microsoft.com/office/drawing/2014/main" id="{28C16515-BC74-48DA-B435-EE4F6630B5EE}"/>
              </a:ext>
            </a:extLst>
          </p:cNvPr>
          <p:cNvPicPr>
            <a:picLocks noChangeAspect="1"/>
          </p:cNvPicPr>
          <p:nvPr userDrawn="1"/>
        </p:nvPicPr>
        <p:blipFill>
          <a:blip r:embed="rId2"/>
          <a:stretch>
            <a:fillRect/>
          </a:stretch>
        </p:blipFill>
        <p:spPr>
          <a:xfrm>
            <a:off x="1328284" y="4653590"/>
            <a:ext cx="8279086" cy="957155"/>
          </a:xfrm>
          <a:prstGeom prst="rect">
            <a:avLst/>
          </a:prstGeom>
        </p:spPr>
      </p:pic>
    </p:spTree>
    <p:extLst>
      <p:ext uri="{BB962C8B-B14F-4D97-AF65-F5344CB8AC3E}">
        <p14:creationId xmlns:p14="http://schemas.microsoft.com/office/powerpoint/2010/main" val="281537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O Research Institute Davos Title whit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CF53C00-41EF-4AFE-A87A-C3A990F0AD54}"/>
              </a:ext>
            </a:extLst>
          </p:cNvPr>
          <p:cNvPicPr>
            <a:picLocks noChangeAspect="1"/>
          </p:cNvPicPr>
          <p:nvPr userDrawn="1"/>
        </p:nvPicPr>
        <p:blipFill>
          <a:blip r:embed="rId2"/>
          <a:srcRect/>
          <a:stretch/>
        </p:blipFill>
        <p:spPr>
          <a:xfrm>
            <a:off x="0" y="0"/>
            <a:ext cx="12192000" cy="6858000"/>
          </a:xfrm>
          <a:prstGeom prst="rect">
            <a:avLst/>
          </a:prstGeom>
        </p:spPr>
      </p:pic>
      <p:sp>
        <p:nvSpPr>
          <p:cNvPr id="18" name="Textplatzhalter 8">
            <a:extLst>
              <a:ext uri="{FF2B5EF4-FFF2-40B4-BE49-F238E27FC236}">
                <a16:creationId xmlns:a16="http://schemas.microsoft.com/office/drawing/2014/main" id="{73ADFED4-E5B7-4041-A450-3F837A90AB4C}"/>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name</a:t>
            </a:r>
          </a:p>
        </p:txBody>
      </p:sp>
      <p:sp>
        <p:nvSpPr>
          <p:cNvPr id="19" name="Textplatzhalter 8">
            <a:extLst>
              <a:ext uri="{FF2B5EF4-FFF2-40B4-BE49-F238E27FC236}">
                <a16:creationId xmlns:a16="http://schemas.microsoft.com/office/drawing/2014/main" id="{01ECB604-EBAF-4CB8-940B-8B9436AFCE10}"/>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Presenter’s title </a:t>
            </a:r>
          </a:p>
        </p:txBody>
      </p:sp>
      <p:sp>
        <p:nvSpPr>
          <p:cNvPr id="20" name="Textplatzhalter 8">
            <a:extLst>
              <a:ext uri="{FF2B5EF4-FFF2-40B4-BE49-F238E27FC236}">
                <a16:creationId xmlns:a16="http://schemas.microsoft.com/office/drawing/2014/main" id="{6D88C27E-BC7C-4779-9A2E-1947FFA9A840}"/>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Meeting</a:t>
            </a:r>
          </a:p>
        </p:txBody>
      </p:sp>
      <p:sp>
        <p:nvSpPr>
          <p:cNvPr id="21" name="Textplatzhalter 8">
            <a:extLst>
              <a:ext uri="{FF2B5EF4-FFF2-40B4-BE49-F238E27FC236}">
                <a16:creationId xmlns:a16="http://schemas.microsoft.com/office/drawing/2014/main" id="{BEB31F60-B2F1-41E4-9386-587225E466DA}"/>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US" dirty="0"/>
              <a:t>City, month day, year</a:t>
            </a:r>
          </a:p>
        </p:txBody>
      </p:sp>
      <p:sp>
        <p:nvSpPr>
          <p:cNvPr id="4" name="Textplatzhalter 3">
            <a:extLst>
              <a:ext uri="{FF2B5EF4-FFF2-40B4-BE49-F238E27FC236}">
                <a16:creationId xmlns:a16="http://schemas.microsoft.com/office/drawing/2014/main" id="{7C75442D-19E2-724C-A1F0-3BCA549BC3FC}"/>
              </a:ext>
            </a:extLst>
          </p:cNvPr>
          <p:cNvSpPr>
            <a:spLocks noGrp="1"/>
          </p:cNvSpPr>
          <p:nvPr>
            <p:ph type="body" sz="quarter" idx="14" hasCustomPrompt="1"/>
          </p:nvPr>
        </p:nvSpPr>
        <p:spPr>
          <a:xfrm>
            <a:off x="658813" y="2205037"/>
            <a:ext cx="9505950" cy="738187"/>
          </a:xfrm>
        </p:spPr>
        <p:txBody>
          <a:bodyPr/>
          <a:lstStyle>
            <a:lvl1pPr marL="0" indent="0">
              <a:buNone/>
              <a:defRPr sz="3200" b="1">
                <a:solidFill>
                  <a:srgbClr val="042D98"/>
                </a:solidFill>
              </a:defRPr>
            </a:lvl1pPr>
          </a:lstStyle>
          <a:p>
            <a:pPr lvl="0"/>
            <a:r>
              <a:rPr lang="en-US" dirty="0"/>
              <a:t>Headline (32pt)</a:t>
            </a:r>
          </a:p>
        </p:txBody>
      </p:sp>
      <p:sp>
        <p:nvSpPr>
          <p:cNvPr id="6" name="Textplatzhalter 5">
            <a:extLst>
              <a:ext uri="{FF2B5EF4-FFF2-40B4-BE49-F238E27FC236}">
                <a16:creationId xmlns:a16="http://schemas.microsoft.com/office/drawing/2014/main" id="{925CF241-A2B0-724E-B9A8-3D09BD08DA9C}"/>
              </a:ext>
            </a:extLst>
          </p:cNvPr>
          <p:cNvSpPr>
            <a:spLocks noGrp="1"/>
          </p:cNvSpPr>
          <p:nvPr>
            <p:ph type="body" sz="quarter" idx="15" hasCustomPrompt="1"/>
          </p:nvPr>
        </p:nvSpPr>
        <p:spPr>
          <a:xfrm>
            <a:off x="658813" y="2959893"/>
            <a:ext cx="9505950" cy="2167731"/>
          </a:xfrm>
        </p:spPr>
        <p:txBody>
          <a:bodyPr/>
          <a:lstStyle>
            <a:lvl1pPr marL="0" indent="0">
              <a:buNone/>
              <a:defRPr sz="3200" b="0">
                <a:solidFill>
                  <a:srgbClr val="042D98"/>
                </a:solidFill>
              </a:defRPr>
            </a:lvl1pPr>
          </a:lstStyle>
          <a:p>
            <a:r>
              <a:rPr lang="en-US" dirty="0" err="1"/>
              <a:t>Subheadline</a:t>
            </a:r>
            <a:r>
              <a:rPr lang="en-US" dirty="0"/>
              <a:t> (32pt)</a:t>
            </a:r>
          </a:p>
        </p:txBody>
      </p:sp>
      <p:pic>
        <p:nvPicPr>
          <p:cNvPr id="12" name="Graphic 11">
            <a:extLst>
              <a:ext uri="{FF2B5EF4-FFF2-40B4-BE49-F238E27FC236}">
                <a16:creationId xmlns:a16="http://schemas.microsoft.com/office/drawing/2014/main" id="{47D8EE8D-46EB-4157-8DC4-2F37D4CF406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800" y="260350"/>
            <a:ext cx="1436400" cy="347917"/>
          </a:xfrm>
          <a:prstGeom prst="rect">
            <a:avLst/>
          </a:prstGeom>
        </p:spPr>
      </p:pic>
    </p:spTree>
    <p:extLst>
      <p:ext uri="{BB962C8B-B14F-4D97-AF65-F5344CB8AC3E}">
        <p14:creationId xmlns:p14="http://schemas.microsoft.com/office/powerpoint/2010/main" val="426559613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19996D4-CCC5-8244-802D-A4A36F5901E5}"/>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7" name="Foliennummernplatzhalter 6">
            <a:extLst>
              <a:ext uri="{FF2B5EF4-FFF2-40B4-BE49-F238E27FC236}">
                <a16:creationId xmlns:a16="http://schemas.microsoft.com/office/drawing/2014/main" id="{AF6BBFF2-3A88-4CB0-8DFC-61D09FA81C23}"/>
              </a:ext>
            </a:extLst>
          </p:cNvPr>
          <p:cNvSpPr>
            <a:spLocks noGrp="1"/>
          </p:cNvSpPr>
          <p:nvPr>
            <p:ph type="sldNum" sz="quarter" idx="12"/>
          </p:nvPr>
        </p:nvSpPr>
        <p:spPr/>
        <p:txBody>
          <a:bodyPr/>
          <a:lstStyle/>
          <a:p>
            <a:fld id="{0A6ABA92-B65E-42F5-BB28-73DA50746AED}" type="slidenum">
              <a:rPr lang="en-US" smtClean="0"/>
              <a:pPr/>
              <a:t>‹#›</a:t>
            </a:fld>
            <a:endParaRPr lang="en-US" dirty="0"/>
          </a:p>
        </p:txBody>
      </p:sp>
      <p:sp>
        <p:nvSpPr>
          <p:cNvPr id="3" name="Textplatzhalter 2">
            <a:extLst>
              <a:ext uri="{FF2B5EF4-FFF2-40B4-BE49-F238E27FC236}">
                <a16:creationId xmlns:a16="http://schemas.microsoft.com/office/drawing/2014/main" id="{ACB4B3BF-7CA8-4585-831C-F5DF968FBEE3}"/>
              </a:ext>
            </a:extLst>
          </p:cNvPr>
          <p:cNvSpPr>
            <a:spLocks noGrp="1"/>
          </p:cNvSpPr>
          <p:nvPr>
            <p:ph type="body" sz="quarter" idx="13" hasCustomPrompt="1"/>
          </p:nvPr>
        </p:nvSpPr>
        <p:spPr>
          <a:xfrm>
            <a:off x="658813" y="1727200"/>
            <a:ext cx="9505950"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2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id="{CE008A41-AE8F-4A4F-B3C6-BB4BFEB16C2F}"/>
              </a:ext>
            </a:extLst>
          </p:cNvPr>
          <p:cNvSpPr>
            <a:spLocks noGrp="1"/>
          </p:cNvSpPr>
          <p:nvPr>
            <p:ph type="sldNum" sz="quarter" idx="16"/>
          </p:nvPr>
        </p:nvSpPr>
        <p:spPr/>
        <p:txBody>
          <a:body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19FE20CF-5CAB-B145-B705-F0221B76659F}"/>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8" name="Textplatzhalter 2">
            <a:extLst>
              <a:ext uri="{FF2B5EF4-FFF2-40B4-BE49-F238E27FC236}">
                <a16:creationId xmlns:a16="http://schemas.microsoft.com/office/drawing/2014/main" id="{05C5EDF6-0E1D-4133-992A-6B7CEA2C5F17}"/>
              </a:ext>
            </a:extLst>
          </p:cNvPr>
          <p:cNvSpPr>
            <a:spLocks noGrp="1"/>
          </p:cNvSpPr>
          <p:nvPr>
            <p:ph type="body" sz="quarter" idx="13" hasCustomPrompt="1"/>
          </p:nvPr>
        </p:nvSpPr>
        <p:spPr>
          <a:xfrm>
            <a:off x="6588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platzhalter 2">
            <a:extLst>
              <a:ext uri="{FF2B5EF4-FFF2-40B4-BE49-F238E27FC236}">
                <a16:creationId xmlns:a16="http://schemas.microsoft.com/office/drawing/2014/main" id="{02616FAD-06D4-4469-AD4C-320B8432E200}"/>
              </a:ext>
            </a:extLst>
          </p:cNvPr>
          <p:cNvSpPr>
            <a:spLocks noGrp="1"/>
          </p:cNvSpPr>
          <p:nvPr>
            <p:ph type="body" sz="quarter" idx="19" hasCustomPrompt="1"/>
          </p:nvPr>
        </p:nvSpPr>
        <p:spPr>
          <a:xfrm>
            <a:off x="6132513" y="1727200"/>
            <a:ext cx="4716462"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087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58814" y="1727199"/>
            <a:ext cx="5388504" cy="3400426"/>
          </a:xfrm>
          <a:solidFill>
            <a:schemeClr val="bg2"/>
          </a:solidFill>
        </p:spPr>
        <p:txBody>
          <a:bodyPr/>
          <a:lstStyle>
            <a:lvl1pPr marL="0" indent="0">
              <a:buNone/>
              <a:defRPr/>
            </a:lvl1pPr>
          </a:lstStyle>
          <a:p>
            <a:r>
              <a:rPr lang="en-US" noProof="0" dirty="0"/>
              <a:t>Picture</a:t>
            </a:r>
          </a:p>
        </p:txBody>
      </p:sp>
      <p:sp>
        <p:nvSpPr>
          <p:cNvPr id="10" name="Foliennummernplatzhalter 9">
            <a:extLst>
              <a:ext uri="{FF2B5EF4-FFF2-40B4-BE49-F238E27FC236}">
                <a16:creationId xmlns:a16="http://schemas.microsoft.com/office/drawing/2014/main" id="{70DD2CDD-8E40-4FA1-BCE2-A0663B10DCBC}"/>
              </a:ext>
            </a:extLst>
          </p:cNvPr>
          <p:cNvSpPr>
            <a:spLocks noGrp="1"/>
          </p:cNvSpPr>
          <p:nvPr>
            <p:ph type="sldNum" sz="quarter" idx="16"/>
          </p:nvPr>
        </p:nvSpPr>
        <p:spPr/>
        <p:txBody>
          <a:bodyPr/>
          <a:lstStyle/>
          <a:p>
            <a:fld id="{0A6ABA92-B65E-42F5-BB28-73DA50746AED}" type="slidenum">
              <a:rPr lang="en-US" noProof="0" smtClean="0"/>
              <a:pPr/>
              <a:t>‹#›</a:t>
            </a:fld>
            <a:endParaRPr lang="en-US" noProof="0" dirty="0"/>
          </a:p>
        </p:txBody>
      </p:sp>
      <p:sp>
        <p:nvSpPr>
          <p:cNvPr id="6" name="Titel 5">
            <a:extLst>
              <a:ext uri="{FF2B5EF4-FFF2-40B4-BE49-F238E27FC236}">
                <a16:creationId xmlns:a16="http://schemas.microsoft.com/office/drawing/2014/main" id="{73FF76DA-AD1B-F94D-AD0E-8307FED98612}"/>
              </a:ext>
            </a:extLst>
          </p:cNvPr>
          <p:cNvSpPr>
            <a:spLocks noGrp="1"/>
          </p:cNvSpPr>
          <p:nvPr>
            <p:ph type="title" hasCustomPrompt="1"/>
          </p:nvPr>
        </p:nvSpPr>
        <p:spPr/>
        <p:txBody>
          <a:bodyPr/>
          <a:lstStyle>
            <a:lvl1pPr>
              <a:lnSpc>
                <a:spcPct val="100000"/>
              </a:lnSpc>
              <a:defRPr sz="3200"/>
            </a:lvl1pPr>
          </a:lstStyle>
          <a:p>
            <a:r>
              <a:rPr lang="en-US" noProof="0" dirty="0"/>
              <a:t>Headline (32pt)</a:t>
            </a:r>
          </a:p>
        </p:txBody>
      </p:sp>
      <p:sp>
        <p:nvSpPr>
          <p:cNvPr id="9" name="Textplatzhalter 2">
            <a:extLst>
              <a:ext uri="{FF2B5EF4-FFF2-40B4-BE49-F238E27FC236}">
                <a16:creationId xmlns:a16="http://schemas.microsoft.com/office/drawing/2014/main" id="{2F46209C-2AF4-49BF-BAA1-7259963618EC}"/>
              </a:ext>
            </a:extLst>
          </p:cNvPr>
          <p:cNvSpPr>
            <a:spLocks noGrp="1"/>
          </p:cNvSpPr>
          <p:nvPr>
            <p:ph type="body" sz="quarter" idx="19" hasCustomPrompt="1"/>
          </p:nvPr>
        </p:nvSpPr>
        <p:spPr>
          <a:xfrm>
            <a:off x="6816725" y="1727200"/>
            <a:ext cx="4716463" cy="4129088"/>
          </a:xfrm>
        </p:spPr>
        <p:txBody>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82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hasCustomPrompt="1"/>
          </p:nvPr>
        </p:nvSpPr>
        <p:spPr>
          <a:xfrm>
            <a:off x="658814" y="517525"/>
            <a:ext cx="10862204" cy="966787"/>
          </a:xfrm>
        </p:spPr>
        <p:txBody>
          <a:bodyPr anchor="t" anchorCtr="0"/>
          <a:lstStyle>
            <a:lvl1pPr>
              <a:lnSpc>
                <a:spcPct val="100000"/>
              </a:lnSpc>
              <a:defRPr sz="3200"/>
            </a:lvl1pPr>
          </a:lstStyle>
          <a:p>
            <a:r>
              <a:rPr lang="en-US" noProof="0" dirty="0"/>
              <a:t>Headline (32pt)</a:t>
            </a:r>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4" y="4884737"/>
            <a:ext cx="4704289" cy="969861"/>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(28pt)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58813" y="1727199"/>
            <a:ext cx="4716462" cy="2916239"/>
          </a:xfrm>
          <a:solidFill>
            <a:schemeClr val="bg2"/>
          </a:solidFill>
        </p:spPr>
        <p:txBody>
          <a:bodyPr/>
          <a:lstStyle>
            <a:lvl1pPr marL="0" indent="0">
              <a:buNone/>
              <a:defRPr/>
            </a:lvl1pPr>
          </a:lstStyle>
          <a:p>
            <a:r>
              <a:rPr lang="en-US" noProof="0"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hasCustomPrompt="1"/>
          </p:nvPr>
        </p:nvSpPr>
        <p:spPr>
          <a:xfrm>
            <a:off x="6144685" y="4884737"/>
            <a:ext cx="4704288" cy="969862"/>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(28pt)</a:t>
            </a:r>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US" noProof="0" dirty="0"/>
              <a:t>Picture</a:t>
            </a:r>
          </a:p>
        </p:txBody>
      </p:sp>
      <p:sp>
        <p:nvSpPr>
          <p:cNvPr id="10" name="Foliennummernplatzhalter 9">
            <a:extLst>
              <a:ext uri="{FF2B5EF4-FFF2-40B4-BE49-F238E27FC236}">
                <a16:creationId xmlns:a16="http://schemas.microsoft.com/office/drawing/2014/main" id="{3E5951C6-963E-4674-91CC-8E8F1F645AFA}"/>
              </a:ext>
            </a:extLst>
          </p:cNvPr>
          <p:cNvSpPr>
            <a:spLocks noGrp="1"/>
          </p:cNvSpPr>
          <p:nvPr>
            <p:ph type="sldNum" sz="quarter" idx="18"/>
          </p:nvPr>
        </p:nvSpPr>
        <p:spPr/>
        <p:txBody>
          <a:bodyPr/>
          <a:lstStyle/>
          <a:p>
            <a:fld id="{0A6ABA92-B65E-42F5-BB28-73DA50746AED}" type="slidenum">
              <a:rPr lang="en-US" noProof="0" smtClean="0"/>
              <a:pPr/>
              <a:t>‹#›</a:t>
            </a:fld>
            <a:endParaRPr lang="en-US" noProof="0" dirty="0"/>
          </a:p>
        </p:txBody>
      </p:sp>
    </p:spTree>
    <p:extLst>
      <p:ext uri="{BB962C8B-B14F-4D97-AF65-F5344CB8AC3E}">
        <p14:creationId xmlns:p14="http://schemas.microsoft.com/office/powerpoint/2010/main" val="1386065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image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5" y="3430690"/>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1969028" cy="1455637"/>
          </a:xfrm>
          <a:solidFill>
            <a:schemeClr val="bg2"/>
          </a:solidFill>
        </p:spPr>
        <p:txBody>
          <a:bodyPr/>
          <a:lstStyle>
            <a:lvl1pPr marL="0" indent="0">
              <a:buNone/>
              <a:defRPr sz="2000"/>
            </a:lvl1pPr>
          </a:lstStyle>
          <a:p>
            <a:r>
              <a:rPr lang="en-US" noProof="0" dirty="0"/>
              <a:t>Picture</a:t>
            </a:r>
          </a:p>
        </p:txBody>
      </p:sp>
      <p:sp>
        <p:nvSpPr>
          <p:cNvPr id="12" name="Inhaltsplatzhalter 2">
            <a:extLst>
              <a:ext uri="{FF2B5EF4-FFF2-40B4-BE49-F238E27FC236}">
                <a16:creationId xmlns:a16="http://schemas.microsoft.com/office/drawing/2014/main" id="{0BC7BB4E-BF1F-4D9E-97F1-898AFD41A413}"/>
              </a:ext>
            </a:extLst>
          </p:cNvPr>
          <p:cNvSpPr>
            <a:spLocks noGrp="1"/>
          </p:cNvSpPr>
          <p:nvPr>
            <p:ph idx="14" hasCustomPrompt="1"/>
          </p:nvPr>
        </p:nvSpPr>
        <p:spPr>
          <a:xfrm>
            <a:off x="3406247" y="3433967"/>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3" name="Bildplatzhalter 7">
            <a:extLst>
              <a:ext uri="{FF2B5EF4-FFF2-40B4-BE49-F238E27FC236}">
                <a16:creationId xmlns:a16="http://schemas.microsoft.com/office/drawing/2014/main" id="{E2CCE0D8-AC8D-4905-A013-7F31E747D1D4}"/>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sz="2000"/>
            </a:lvl1pPr>
          </a:lstStyle>
          <a:p>
            <a:r>
              <a:rPr lang="en-US" noProof="0" dirty="0"/>
              <a:t>Picture</a:t>
            </a:r>
          </a:p>
        </p:txBody>
      </p:sp>
      <p:sp>
        <p:nvSpPr>
          <p:cNvPr id="16" name="Inhaltsplatzhalter 2">
            <a:extLst>
              <a:ext uri="{FF2B5EF4-FFF2-40B4-BE49-F238E27FC236}">
                <a16:creationId xmlns:a16="http://schemas.microsoft.com/office/drawing/2014/main" id="{8186687C-479E-4FF8-8933-75FC36163FD1}"/>
              </a:ext>
            </a:extLst>
          </p:cNvPr>
          <p:cNvSpPr>
            <a:spLocks noGrp="1"/>
          </p:cNvSpPr>
          <p:nvPr>
            <p:ph idx="16" hasCustomPrompt="1"/>
          </p:nvPr>
        </p:nvSpPr>
        <p:spPr>
          <a:xfrm>
            <a:off x="6132513" y="3430689"/>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7" name="Bildplatzhalter 7">
            <a:extLst>
              <a:ext uri="{FF2B5EF4-FFF2-40B4-BE49-F238E27FC236}">
                <a16:creationId xmlns:a16="http://schemas.microsoft.com/office/drawing/2014/main" id="{A257245C-F172-4383-8396-BCF83CC109F8}"/>
              </a:ext>
            </a:extLst>
          </p:cNvPr>
          <p:cNvSpPr>
            <a:spLocks noGrp="1"/>
          </p:cNvSpPr>
          <p:nvPr>
            <p:ph type="pic" sz="quarter" idx="17" hasCustomPrompt="1"/>
          </p:nvPr>
        </p:nvSpPr>
        <p:spPr>
          <a:xfrm>
            <a:off x="6132513" y="1727198"/>
            <a:ext cx="1969028" cy="1455637"/>
          </a:xfrm>
          <a:solidFill>
            <a:schemeClr val="bg2"/>
          </a:solidFill>
        </p:spPr>
        <p:txBody>
          <a:bodyPr/>
          <a:lstStyle>
            <a:lvl1pPr marL="0" indent="0">
              <a:buNone/>
              <a:defRPr sz="2000"/>
            </a:lvl1pPr>
          </a:lstStyle>
          <a:p>
            <a:r>
              <a:rPr lang="en-US" noProof="0" dirty="0"/>
              <a:t>Picture</a:t>
            </a:r>
          </a:p>
        </p:txBody>
      </p:sp>
      <p:sp>
        <p:nvSpPr>
          <p:cNvPr id="18" name="Inhaltsplatzhalter 2">
            <a:extLst>
              <a:ext uri="{FF2B5EF4-FFF2-40B4-BE49-F238E27FC236}">
                <a16:creationId xmlns:a16="http://schemas.microsoft.com/office/drawing/2014/main" id="{861E2ECD-CB24-4B91-8A9B-259A67613C3F}"/>
              </a:ext>
            </a:extLst>
          </p:cNvPr>
          <p:cNvSpPr>
            <a:spLocks noGrp="1"/>
          </p:cNvSpPr>
          <p:nvPr>
            <p:ph idx="18" hasCustomPrompt="1"/>
          </p:nvPr>
        </p:nvSpPr>
        <p:spPr>
          <a:xfrm>
            <a:off x="8879418" y="3433967"/>
            <a:ext cx="1969028" cy="2425599"/>
          </a:xfrm>
        </p:spPr>
        <p:txBody>
          <a:bodyPr/>
          <a:lstStyle>
            <a:lvl1pPr marL="0" indent="0">
              <a:spcBef>
                <a:spcPts val="600"/>
              </a:spcBef>
              <a:buNone/>
              <a:defRPr sz="2000"/>
            </a:lvl1pPr>
            <a:lvl2pPr>
              <a:spcBef>
                <a:spcPts val="600"/>
              </a:spcBef>
              <a:defRPr/>
            </a:lvl2pPr>
            <a:lvl3pPr>
              <a:spcBef>
                <a:spcPts val="600"/>
              </a:spcBef>
              <a:defRPr/>
            </a:lvl3pPr>
            <a:lvl4pPr>
              <a:spcBef>
                <a:spcPts val="600"/>
              </a:spcBef>
              <a:defRPr/>
            </a:lvl4pPr>
            <a:lvl5pPr>
              <a:spcBef>
                <a:spcPts val="600"/>
              </a:spcBef>
              <a:defRPr/>
            </a:lvl5pPr>
          </a:lstStyle>
          <a:p>
            <a:r>
              <a:rPr lang="en-US" dirty="0"/>
              <a:t>Text (20pt)</a:t>
            </a:r>
          </a:p>
        </p:txBody>
      </p:sp>
      <p:sp>
        <p:nvSpPr>
          <p:cNvPr id="19" name="Bildplatzhalter 7">
            <a:extLst>
              <a:ext uri="{FF2B5EF4-FFF2-40B4-BE49-F238E27FC236}">
                <a16:creationId xmlns:a16="http://schemas.microsoft.com/office/drawing/2014/main" id="{2803E856-D15C-4C2A-99FD-4D63E5C34E30}"/>
              </a:ext>
            </a:extLst>
          </p:cNvPr>
          <p:cNvSpPr>
            <a:spLocks noGrp="1"/>
          </p:cNvSpPr>
          <p:nvPr>
            <p:ph type="pic" sz="quarter" idx="19" hasCustomPrompt="1"/>
          </p:nvPr>
        </p:nvSpPr>
        <p:spPr>
          <a:xfrm>
            <a:off x="8879418" y="1730476"/>
            <a:ext cx="1969028" cy="1455637"/>
          </a:xfrm>
          <a:solidFill>
            <a:schemeClr val="bg2"/>
          </a:solidFill>
        </p:spPr>
        <p:txBody>
          <a:bodyPr/>
          <a:lstStyle>
            <a:lvl1pPr marL="0" indent="0">
              <a:buNone/>
              <a:defRPr sz="2000"/>
            </a:lvl1pPr>
          </a:lstStyle>
          <a:p>
            <a:r>
              <a:rPr lang="en-US" noProof="0" dirty="0"/>
              <a:t>Picture</a:t>
            </a:r>
          </a:p>
        </p:txBody>
      </p:sp>
      <p:sp>
        <p:nvSpPr>
          <p:cNvPr id="20" name="Foliennummernplatzhalter 19">
            <a:extLst>
              <a:ext uri="{FF2B5EF4-FFF2-40B4-BE49-F238E27FC236}">
                <a16:creationId xmlns:a16="http://schemas.microsoft.com/office/drawing/2014/main" id="{ED650EED-FA23-43C6-8098-A702770AE51D}"/>
              </a:ext>
            </a:extLst>
          </p:cNvPr>
          <p:cNvSpPr>
            <a:spLocks noGrp="1"/>
          </p:cNvSpPr>
          <p:nvPr>
            <p:ph type="sldNum" sz="quarter" idx="22"/>
          </p:nvPr>
        </p:nvSpPr>
        <p:spPr/>
        <p:txBody>
          <a:body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E5AEC5B9-D2EF-0F4E-9314-0EBF7C51B7FF}"/>
              </a:ext>
            </a:extLst>
          </p:cNvPr>
          <p:cNvSpPr>
            <a:spLocks noGrp="1"/>
          </p:cNvSpPr>
          <p:nvPr>
            <p:ph type="title" hasCustomPrompt="1"/>
          </p:nvPr>
        </p:nvSpPr>
        <p:spPr/>
        <p:txBody>
          <a:bodyPr/>
          <a:lstStyle>
            <a:lvl1pPr>
              <a:lnSpc>
                <a:spcPct val="100000"/>
              </a:lnSpc>
              <a:defRPr sz="3200"/>
            </a:lvl1pPr>
          </a:lstStyle>
          <a:p>
            <a:r>
              <a:rPr lang="en-US" dirty="0"/>
              <a:t>Headline (32pt)</a:t>
            </a:r>
          </a:p>
        </p:txBody>
      </p:sp>
    </p:spTree>
    <p:extLst>
      <p:ext uri="{BB962C8B-B14F-4D97-AF65-F5344CB8AC3E}">
        <p14:creationId xmlns:p14="http://schemas.microsoft.com/office/powerpoint/2010/main" val="262433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rge image black">
    <p:bg>
      <p:bgPr>
        <a:solidFill>
          <a:schemeClr val="tx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US" noProof="0" dirty="0"/>
              <a:t>Picture</a:t>
            </a:r>
          </a:p>
        </p:txBody>
      </p:sp>
      <p:pic>
        <p:nvPicPr>
          <p:cNvPr id="10" name="Grafik 9">
            <a:extLst>
              <a:ext uri="{FF2B5EF4-FFF2-40B4-BE49-F238E27FC236}">
                <a16:creationId xmlns:a16="http://schemas.microsoft.com/office/drawing/2014/main" id="{D6DFA43D-7EFC-4422-899F-A44536AFB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2" name="Foliennummernplatzhalter 11">
            <a:extLst>
              <a:ext uri="{FF2B5EF4-FFF2-40B4-BE49-F238E27FC236}">
                <a16:creationId xmlns:a16="http://schemas.microsoft.com/office/drawing/2014/main" id="{C091CBB9-0ED2-447E-B3AA-D8BD16CC1C43}"/>
              </a:ext>
            </a:extLst>
          </p:cNvPr>
          <p:cNvSpPr>
            <a:spLocks noGrp="1"/>
          </p:cNvSpPr>
          <p:nvPr>
            <p:ph type="sldNum" sz="quarter" idx="16"/>
          </p:nvPr>
        </p:nvSpPr>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E43BAFF3-7966-B045-AF0E-E679C72FAB5E}"/>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dirty="0"/>
              <a:t>Headline (32pt)</a:t>
            </a:r>
          </a:p>
        </p:txBody>
      </p:sp>
      <p:sp>
        <p:nvSpPr>
          <p:cNvPr id="9" name="Textplatzhalter 2">
            <a:extLst>
              <a:ext uri="{FF2B5EF4-FFF2-40B4-BE49-F238E27FC236}">
                <a16:creationId xmlns:a16="http://schemas.microsoft.com/office/drawing/2014/main" id="{F7A8648F-6F94-4BD6-9057-657CE0AD70BB}"/>
              </a:ext>
            </a:extLst>
          </p:cNvPr>
          <p:cNvSpPr>
            <a:spLocks noGrp="1"/>
          </p:cNvSpPr>
          <p:nvPr>
            <p:ph type="body" sz="quarter" idx="19" hasCustomPrompt="1"/>
          </p:nvPr>
        </p:nvSpPr>
        <p:spPr>
          <a:xfrm>
            <a:off x="6816725" y="1727200"/>
            <a:ext cx="4716463" cy="4129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239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images black">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a:xfrm>
            <a:off x="670984" y="4884737"/>
            <a:ext cx="4704289" cy="969861"/>
          </a:xfrm>
        </p:spPr>
        <p:txBody>
          <a:bodyPr/>
          <a:lstStyle>
            <a:lvl1pPr marL="0" indent="0">
              <a:spcBef>
                <a:spcPts val="600"/>
              </a:spcBef>
              <a:buNone/>
              <a:defRPr sz="28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(28pt)</a:t>
            </a:r>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4704290" cy="2916239"/>
          </a:xfrm>
          <a:solidFill>
            <a:schemeClr val="bg2"/>
          </a:solidFill>
        </p:spPr>
        <p:txBody>
          <a:bodyPr/>
          <a:lstStyle>
            <a:lvl1pPr marL="0" indent="0">
              <a:buNone/>
              <a:defRPr/>
            </a:lvl1pPr>
          </a:lstStyle>
          <a:p>
            <a:r>
              <a:rPr lang="en-US" noProof="0"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hasCustomPrompt="1"/>
          </p:nvPr>
        </p:nvSpPr>
        <p:spPr>
          <a:xfrm>
            <a:off x="6144684" y="4884737"/>
            <a:ext cx="4704289" cy="969861"/>
          </a:xfrm>
        </p:spPr>
        <p:txBody>
          <a:bodyPr/>
          <a:lstStyle>
            <a:lvl1pPr marL="0" indent="0">
              <a:spcBef>
                <a:spcPts val="600"/>
              </a:spcBef>
              <a:buNone/>
              <a:defRPr sz="2800">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r>
              <a:rPr lang="en-US" dirty="0"/>
              <a:t>Text (28pt)</a:t>
            </a:r>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US" noProof="0" dirty="0"/>
              <a:t>Picture</a:t>
            </a:r>
          </a:p>
        </p:txBody>
      </p:sp>
      <p:pic>
        <p:nvPicPr>
          <p:cNvPr id="14" name="Grafik 13">
            <a:extLst>
              <a:ext uri="{FF2B5EF4-FFF2-40B4-BE49-F238E27FC236}">
                <a16:creationId xmlns:a16="http://schemas.microsoft.com/office/drawing/2014/main" id="{A351F687-0163-4967-B0F7-21FAF91DDD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0" name="Foliennummernplatzhalter 9">
            <a:extLst>
              <a:ext uri="{FF2B5EF4-FFF2-40B4-BE49-F238E27FC236}">
                <a16:creationId xmlns:a16="http://schemas.microsoft.com/office/drawing/2014/main" id="{C5A7C55E-8985-4FE6-B0DD-6F886D99BB73}"/>
              </a:ext>
            </a:extLst>
          </p:cNvPr>
          <p:cNvSpPr>
            <a:spLocks noGrp="1"/>
          </p:cNvSpPr>
          <p:nvPr>
            <p:ph type="sldNum" sz="quarter" idx="18"/>
          </p:nvPr>
        </p:nvSpPr>
        <p:spPr/>
        <p:txBody>
          <a:bodyPr/>
          <a:lstStyle>
            <a:lvl1pPr>
              <a:defRPr>
                <a:solidFill>
                  <a:schemeClr val="bg1"/>
                </a:solidFill>
              </a:defRPr>
            </a:lvl1pPr>
          </a:lstStyle>
          <a:p>
            <a:fld id="{0A6ABA92-B65E-42F5-BB28-73DA50746AED}" type="slidenum">
              <a:rPr lang="en-US" noProof="0" smtClean="0"/>
              <a:pPr/>
              <a:t>‹#›</a:t>
            </a:fld>
            <a:endParaRPr lang="en-US" noProof="0" dirty="0"/>
          </a:p>
        </p:txBody>
      </p:sp>
      <p:sp>
        <p:nvSpPr>
          <p:cNvPr id="4" name="Titel 3">
            <a:extLst>
              <a:ext uri="{FF2B5EF4-FFF2-40B4-BE49-F238E27FC236}">
                <a16:creationId xmlns:a16="http://schemas.microsoft.com/office/drawing/2014/main" id="{8E8CDFF0-E7E9-AA43-9B34-0D91FBA3F16F}"/>
              </a:ext>
            </a:extLst>
          </p:cNvPr>
          <p:cNvSpPr>
            <a:spLocks noGrp="1"/>
          </p:cNvSpPr>
          <p:nvPr>
            <p:ph type="title" hasCustomPrompt="1"/>
          </p:nvPr>
        </p:nvSpPr>
        <p:spPr/>
        <p:txBody>
          <a:bodyPr/>
          <a:lstStyle>
            <a:lvl1pPr>
              <a:lnSpc>
                <a:spcPct val="100000"/>
              </a:lnSpc>
              <a:defRPr sz="3200">
                <a:solidFill>
                  <a:srgbClr val="FFFFFF"/>
                </a:solidFill>
              </a:defRPr>
            </a:lvl1pPr>
          </a:lstStyle>
          <a:p>
            <a:r>
              <a:rPr lang="en-US" noProof="0" dirty="0"/>
              <a:t>Headline (32pt)</a:t>
            </a:r>
          </a:p>
        </p:txBody>
      </p:sp>
    </p:spTree>
    <p:extLst>
      <p:ext uri="{BB962C8B-B14F-4D97-AF65-F5344CB8AC3E}">
        <p14:creationId xmlns:p14="http://schemas.microsoft.com/office/powerpoint/2010/main" val="124473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658814" y="517525"/>
            <a:ext cx="10874374" cy="966789"/>
          </a:xfrm>
          <a:prstGeom prst="rect">
            <a:avLst/>
          </a:prstGeom>
        </p:spPr>
        <p:txBody>
          <a:bodyPr vert="horz" lIns="0" tIns="0" rIns="0" bIns="0" rtlCol="0" anchor="t" anchorCtr="0">
            <a:noAutofit/>
          </a:bodyPr>
          <a:lstStyle/>
          <a:p>
            <a:r>
              <a:rPr lang="en-US" noProof="0" dirty="0"/>
              <a:t>Headline (32pt)</a:t>
            </a:r>
            <a:endParaRPr lang="en-US" dirty="0"/>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658813" y="1727201"/>
            <a:ext cx="10874375" cy="4127399"/>
          </a:xfrm>
          <a:prstGeom prst="rect">
            <a:avLst/>
          </a:prstGeom>
        </p:spPr>
        <p:txBody>
          <a:bodyPr vert="horz" lIns="0" tIns="0" rIns="0" bIns="0" rtlCol="0">
            <a:noAutofit/>
          </a:body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ußzeilenplatzhalter 4">
            <a:extLst>
              <a:ext uri="{FF2B5EF4-FFF2-40B4-BE49-F238E27FC236}">
                <a16:creationId xmlns:a16="http://schemas.microsoft.com/office/drawing/2014/main" id="{443887A6-C844-4D94-8093-8E7AB89B6812}"/>
              </a:ext>
            </a:extLst>
          </p:cNvPr>
          <p:cNvSpPr>
            <a:spLocks noGrp="1"/>
          </p:cNvSpPr>
          <p:nvPr>
            <p:ph type="ftr" sz="quarter" idx="3"/>
          </p:nvPr>
        </p:nvSpPr>
        <p:spPr>
          <a:xfrm>
            <a:off x="968375" y="6492873"/>
            <a:ext cx="3086100" cy="365125"/>
          </a:xfrm>
          <a:prstGeom prst="rect">
            <a:avLst/>
          </a:prstGeom>
        </p:spPr>
        <p:txBody>
          <a:bodyPr vert="horz" lIns="0" tIns="0" rIns="0" bIns="0" rtlCol="0" anchor="t" anchorCtr="0"/>
          <a:lstStyle>
            <a:lvl1pPr algn="l">
              <a:defRPr sz="800">
                <a:solidFill>
                  <a:schemeClr val="tx1"/>
                </a:solidFill>
              </a:defRPr>
            </a:lvl1pPr>
          </a:lstStyle>
          <a:p>
            <a:endParaRPr lang="en-US" dirty="0"/>
          </a:p>
        </p:txBody>
      </p:sp>
      <p:sp>
        <p:nvSpPr>
          <p:cNvPr id="12" name="Foliennummernplatzhalter 5">
            <a:extLst>
              <a:ext uri="{FF2B5EF4-FFF2-40B4-BE49-F238E27FC236}">
                <a16:creationId xmlns:a16="http://schemas.microsoft.com/office/drawing/2014/main" id="{31DC6C07-C500-4D67-9BA5-BA0F2E32EE96}"/>
              </a:ext>
            </a:extLst>
          </p:cNvPr>
          <p:cNvSpPr>
            <a:spLocks noGrp="1"/>
          </p:cNvSpPr>
          <p:nvPr>
            <p:ph type="sldNum" sz="quarter" idx="4"/>
          </p:nvPr>
        </p:nvSpPr>
        <p:spPr>
          <a:xfrm>
            <a:off x="658813" y="6492875"/>
            <a:ext cx="309562" cy="365125"/>
          </a:xfrm>
          <a:prstGeom prst="rect">
            <a:avLst/>
          </a:prstGeom>
        </p:spPr>
        <p:txBody>
          <a:bodyPr vert="horz" lIns="0" tIns="0" rIns="0" bIns="0" rtlCol="0" anchor="t" anchorCtr="0"/>
          <a:lstStyle>
            <a:lvl1pPr algn="l">
              <a:defRPr sz="800" b="1">
                <a:solidFill>
                  <a:schemeClr val="tx1"/>
                </a:solidFill>
              </a:defRPr>
            </a:lvl1pPr>
          </a:lstStyle>
          <a:p>
            <a:fld id="{0A6ABA92-B65E-42F5-BB28-73DA50746AED}" type="slidenum">
              <a:rPr lang="en-US" smtClean="0"/>
              <a:pPr/>
              <a:t>‹#›</a:t>
            </a:fld>
            <a:endParaRPr lang="en-US" dirty="0"/>
          </a:p>
        </p:txBody>
      </p:sp>
      <p:sp>
        <p:nvSpPr>
          <p:cNvPr id="13" name="Datumsplatzhalter 3">
            <a:extLst>
              <a:ext uri="{FF2B5EF4-FFF2-40B4-BE49-F238E27FC236}">
                <a16:creationId xmlns:a16="http://schemas.microsoft.com/office/drawing/2014/main" id="{919E1EF3-8D79-42F7-9C5D-947436740B3C}"/>
              </a:ext>
            </a:extLst>
          </p:cNvPr>
          <p:cNvSpPr>
            <a:spLocks noGrp="1"/>
          </p:cNvSpPr>
          <p:nvPr>
            <p:ph type="dt" sz="half" idx="2"/>
          </p:nvPr>
        </p:nvSpPr>
        <p:spPr>
          <a:xfrm>
            <a:off x="9545680" y="6492874"/>
            <a:ext cx="1296987" cy="365125"/>
          </a:xfrm>
          <a:prstGeom prst="rect">
            <a:avLst/>
          </a:prstGeom>
        </p:spPr>
        <p:txBody>
          <a:bodyPr vert="horz" lIns="0" tIns="0" rIns="0" bIns="0" rtlCol="0" anchor="t" anchorCtr="0"/>
          <a:lstStyle>
            <a:lvl1pPr algn="r">
              <a:defRPr sz="800">
                <a:solidFill>
                  <a:schemeClr val="tx1"/>
                </a:solidFill>
              </a:defRPr>
            </a:lvl1pPr>
          </a:lstStyle>
          <a:p>
            <a:endParaRPr lang="en-US" dirty="0"/>
          </a:p>
        </p:txBody>
      </p:sp>
      <p:pic>
        <p:nvPicPr>
          <p:cNvPr id="14" name="Grafik 13">
            <a:extLst>
              <a:ext uri="{FF2B5EF4-FFF2-40B4-BE49-F238E27FC236}">
                <a16:creationId xmlns:a16="http://schemas.microsoft.com/office/drawing/2014/main" id="{93631EF1-8F73-4506-8C05-6646BB062A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650" r:id="rId3"/>
    <p:sldLayoutId id="2147483692" r:id="rId4"/>
    <p:sldLayoutId id="2147483680" r:id="rId5"/>
    <p:sldLayoutId id="2147483681" r:id="rId6"/>
    <p:sldLayoutId id="2147483682" r:id="rId7"/>
    <p:sldLayoutId id="2147483683" r:id="rId8"/>
    <p:sldLayoutId id="2147483684" r:id="rId9"/>
    <p:sldLayoutId id="2147483685" r:id="rId10"/>
    <p:sldLayoutId id="2147483718" r:id="rId11"/>
    <p:sldLayoutId id="2147483720" r:id="rId12"/>
    <p:sldLayoutId id="2147483655" r:id="rId13"/>
    <p:sldLayoutId id="2147483716" r:id="rId14"/>
    <p:sldLayoutId id="2147483717" r:id="rId15"/>
    <p:sldLayoutId id="2147483722" r:id="rId16"/>
    <p:sldLayoutId id="2147483723" r:id="rId17"/>
  </p:sldLayoutIdLst>
  <p:hf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1pPr>
      <a:lvl2pPr marL="457200" indent="-4572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99200" indent="-4572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1141200" indent="-4572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483200" indent="-457200" algn="l" defTabSz="914400" rtl="0" eaLnBrk="1" latinLnBrk="0" hangingPunct="1">
        <a:lnSpc>
          <a:spcPct val="100000"/>
        </a:lnSpc>
        <a:spcBef>
          <a:spcPts val="60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guide id="3" orient="horz" pos="164" userDrawn="1">
          <p15:clr>
            <a:srgbClr val="F26B43"/>
          </p15:clr>
        </p15:guide>
        <p15:guide id="4" orient="horz" pos="326" userDrawn="1">
          <p15:clr>
            <a:srgbClr val="F26B43"/>
          </p15:clr>
        </p15:guide>
        <p15:guide id="5" orient="horz" pos="3974" userDrawn="1">
          <p15:clr>
            <a:srgbClr val="F26B43"/>
          </p15:clr>
        </p15:guide>
        <p15:guide id="6" orient="horz" pos="4156" userDrawn="1">
          <p15:clr>
            <a:srgbClr val="F26B43"/>
          </p15:clr>
        </p15:guide>
        <p15:guide id="7" pos="801" userDrawn="1">
          <p15:clr>
            <a:srgbClr val="F26B43"/>
          </p15:clr>
        </p15:guide>
        <p15:guide id="8" pos="846" userDrawn="1">
          <p15:clr>
            <a:srgbClr val="F26B43"/>
          </p15:clr>
        </p15:guide>
        <p15:guide id="9" pos="2094" userDrawn="1">
          <p15:clr>
            <a:srgbClr val="F26B43"/>
          </p15:clr>
        </p15:guide>
        <p15:guide id="10" pos="2139" userDrawn="1">
          <p15:clr>
            <a:srgbClr val="F26B43"/>
          </p15:clr>
        </p15:guide>
        <p15:guide id="11" pos="2525" userDrawn="1">
          <p15:clr>
            <a:srgbClr val="F26B43"/>
          </p15:clr>
        </p15:guide>
        <p15:guide id="12" pos="2570" userDrawn="1">
          <p15:clr>
            <a:srgbClr val="F26B43"/>
          </p15:clr>
        </p15:guide>
        <p15:guide id="13" pos="2955" userDrawn="1">
          <p15:clr>
            <a:srgbClr val="F26B43"/>
          </p15:clr>
        </p15:guide>
        <p15:guide id="14" pos="3001" userDrawn="1">
          <p15:clr>
            <a:srgbClr val="F26B43"/>
          </p15:clr>
        </p15:guide>
        <p15:guide id="15" pos="3386" userDrawn="1">
          <p15:clr>
            <a:srgbClr val="F26B43"/>
          </p15:clr>
        </p15:guide>
        <p15:guide id="16" pos="3432" userDrawn="1">
          <p15:clr>
            <a:srgbClr val="F26B43"/>
          </p15:clr>
        </p15:guide>
        <p15:guide id="17" pos="3817" userDrawn="1">
          <p15:clr>
            <a:srgbClr val="F26B43"/>
          </p15:clr>
        </p15:guide>
        <p15:guide id="18" pos="3863" userDrawn="1">
          <p15:clr>
            <a:srgbClr val="F26B43"/>
          </p15:clr>
        </p15:guide>
        <p15:guide id="19" pos="4248" userDrawn="1">
          <p15:clr>
            <a:srgbClr val="F26B43"/>
          </p15:clr>
        </p15:guide>
        <p15:guide id="20" pos="4294" userDrawn="1">
          <p15:clr>
            <a:srgbClr val="F26B43"/>
          </p15:clr>
        </p15:guide>
        <p15:guide id="21" pos="4679" userDrawn="1">
          <p15:clr>
            <a:srgbClr val="F26B43"/>
          </p15:clr>
        </p15:guide>
        <p15:guide id="22" pos="4725" userDrawn="1">
          <p15:clr>
            <a:srgbClr val="F26B43"/>
          </p15:clr>
        </p15:guide>
        <p15:guide id="23" pos="5110" userDrawn="1">
          <p15:clr>
            <a:srgbClr val="F26B43"/>
          </p15:clr>
        </p15:guide>
        <p15:guide id="24" pos="5155" userDrawn="1">
          <p15:clr>
            <a:srgbClr val="F26B43"/>
          </p15:clr>
        </p15:guide>
        <p15:guide id="25" pos="6403" userDrawn="1">
          <p15:clr>
            <a:srgbClr val="F26B43"/>
          </p15:clr>
        </p15:guide>
        <p15:guide id="26" pos="6017" userDrawn="1">
          <p15:clr>
            <a:srgbClr val="F26B43"/>
          </p15:clr>
        </p15:guide>
        <p15:guide id="27" pos="6834" userDrawn="1">
          <p15:clr>
            <a:srgbClr val="F26B43"/>
          </p15:clr>
        </p15:guide>
        <p15:guide id="28" pos="6879" userDrawn="1">
          <p15:clr>
            <a:srgbClr val="F26B43"/>
          </p15:clr>
        </p15:guide>
        <p15:guide id="29" orient="horz" pos="477" userDrawn="1">
          <p15:clr>
            <a:srgbClr val="F26B43"/>
          </p15:clr>
        </p15:guide>
        <p15:guide id="30" orient="horz" pos="630" userDrawn="1">
          <p15:clr>
            <a:srgbClr val="F26B43"/>
          </p15:clr>
        </p15:guide>
        <p15:guide id="31" orient="horz" pos="783" userDrawn="1">
          <p15:clr>
            <a:srgbClr val="F26B43"/>
          </p15:clr>
        </p15:guide>
        <p15:guide id="32" orient="horz" pos="935" userDrawn="1">
          <p15:clr>
            <a:srgbClr val="F26B43"/>
          </p15:clr>
        </p15:guide>
        <p15:guide id="33" orient="horz" pos="1241" userDrawn="1">
          <p15:clr>
            <a:srgbClr val="F26B43"/>
          </p15:clr>
        </p15:guide>
        <p15:guide id="34" orient="horz" pos="1395" userDrawn="1">
          <p15:clr>
            <a:srgbClr val="F26B43"/>
          </p15:clr>
        </p15:guide>
        <p15:guide id="35" orient="horz" pos="1548" userDrawn="1">
          <p15:clr>
            <a:srgbClr val="F26B43"/>
          </p15:clr>
        </p15:guide>
        <p15:guide id="36" orient="horz" pos="1701" userDrawn="1">
          <p15:clr>
            <a:srgbClr val="F26B43"/>
          </p15:clr>
        </p15:guide>
        <p15:guide id="37" orient="horz" pos="1854" userDrawn="1">
          <p15:clr>
            <a:srgbClr val="F26B43"/>
          </p15:clr>
        </p15:guide>
        <p15:guide id="38" orient="horz" pos="2007" userDrawn="1">
          <p15:clr>
            <a:srgbClr val="F26B43"/>
          </p15:clr>
        </p15:guide>
        <p15:guide id="39" orient="horz" pos="2160" userDrawn="1">
          <p15:clr>
            <a:srgbClr val="F26B43"/>
          </p15:clr>
        </p15:guide>
        <p15:guide id="40" orient="horz" pos="2312" userDrawn="1">
          <p15:clr>
            <a:srgbClr val="F26B43"/>
          </p15:clr>
        </p15:guide>
        <p15:guide id="41" orient="horz" pos="2465" userDrawn="1">
          <p15:clr>
            <a:srgbClr val="F26B43"/>
          </p15:clr>
        </p15:guide>
        <p15:guide id="42" orient="horz" pos="2618" userDrawn="1">
          <p15:clr>
            <a:srgbClr val="F26B43"/>
          </p15:clr>
        </p15:guide>
        <p15:guide id="43" orient="horz" pos="2771" userDrawn="1">
          <p15:clr>
            <a:srgbClr val="F26B43"/>
          </p15:clr>
        </p15:guide>
        <p15:guide id="44" orient="horz" pos="2925" userDrawn="1">
          <p15:clr>
            <a:srgbClr val="F26B43"/>
          </p15:clr>
        </p15:guide>
        <p15:guide id="45" orient="horz" pos="3077" userDrawn="1">
          <p15:clr>
            <a:srgbClr val="F26B43"/>
          </p15:clr>
        </p15:guide>
        <p15:guide id="46" orient="horz" pos="3230" userDrawn="1">
          <p15:clr>
            <a:srgbClr val="F26B43"/>
          </p15:clr>
        </p15:guide>
        <p15:guide id="47" orient="horz" pos="3383" userDrawn="1">
          <p15:clr>
            <a:srgbClr val="F26B43"/>
          </p15:clr>
        </p15:guide>
        <p15:guide id="48" orient="horz" pos="3536" userDrawn="1">
          <p15:clr>
            <a:srgbClr val="F26B43"/>
          </p15:clr>
        </p15:guide>
        <p15:guide id="49" orient="horz" pos="3689" userDrawn="1">
          <p15:clr>
            <a:srgbClr val="F26B43"/>
          </p15:clr>
        </p15:guide>
        <p15:guide id="50" orient="horz" pos="1088" userDrawn="1">
          <p15:clr>
            <a:srgbClr val="F26B43"/>
          </p15:clr>
        </p15:guide>
        <p15:guide id="51" pos="1708" userDrawn="1">
          <p15:clr>
            <a:srgbClr val="F26B43"/>
          </p15:clr>
        </p15:guide>
        <p15:guide id="52" pos="1663" userDrawn="1">
          <p15:clr>
            <a:srgbClr val="F26B43"/>
          </p15:clr>
        </p15:guide>
        <p15:guide id="53" pos="1277" userDrawn="1">
          <p15:clr>
            <a:srgbClr val="F26B43"/>
          </p15:clr>
        </p15:guide>
        <p15:guide id="54" pos="1232" userDrawn="1">
          <p15:clr>
            <a:srgbClr val="F26B43"/>
          </p15:clr>
        </p15:guide>
        <p15:guide id="55" pos="5541" userDrawn="1">
          <p15:clr>
            <a:srgbClr val="F26B43"/>
          </p15:clr>
        </p15:guide>
        <p15:guide id="56" pos="5586" userDrawn="1">
          <p15:clr>
            <a:srgbClr val="F26B43"/>
          </p15:clr>
        </p15:guide>
        <p15:guide id="57" pos="5972" userDrawn="1">
          <p15:clr>
            <a:srgbClr val="F26B43"/>
          </p15:clr>
        </p15:guide>
        <p15:guide id="58" pos="64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www.nuigalway.ie/remedi/poster/media/Posters_Good_and_bad.pdf" TargetMode="External"/><Relationship Id="rId2" Type="http://schemas.openxmlformats.org/officeDocument/2006/relationships/hyperlink" Target="https://www.ncsu.edu/project/posters/"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1E1B04A-0037-C24B-968E-2AA9217F5D8D}"/>
              </a:ext>
            </a:extLst>
          </p:cNvPr>
          <p:cNvSpPr>
            <a:spLocks noGrp="1"/>
          </p:cNvSpPr>
          <p:nvPr>
            <p:ph type="body" sz="quarter" idx="10"/>
          </p:nvPr>
        </p:nvSpPr>
        <p:spPr/>
        <p:txBody>
          <a:bodyPr/>
          <a:lstStyle/>
          <a:p>
            <a:endParaRPr lang="en-US" dirty="0"/>
          </a:p>
        </p:txBody>
      </p:sp>
      <p:sp>
        <p:nvSpPr>
          <p:cNvPr id="3" name="Textplatzhalter 2">
            <a:extLst>
              <a:ext uri="{FF2B5EF4-FFF2-40B4-BE49-F238E27FC236}">
                <a16:creationId xmlns:a16="http://schemas.microsoft.com/office/drawing/2014/main" id="{66FD525E-55C7-FB4F-9FFA-AAE86B4F8F05}"/>
              </a:ext>
            </a:extLst>
          </p:cNvPr>
          <p:cNvSpPr>
            <a:spLocks noGrp="1"/>
          </p:cNvSpPr>
          <p:nvPr>
            <p:ph type="body" sz="quarter" idx="11"/>
          </p:nvPr>
        </p:nvSpPr>
        <p:spPr/>
        <p:txBody>
          <a:bodyPr/>
          <a:lstStyle/>
          <a:p>
            <a:endParaRPr lang="en-US" dirty="0"/>
          </a:p>
        </p:txBody>
      </p:sp>
      <p:sp>
        <p:nvSpPr>
          <p:cNvPr id="4" name="Textplatzhalter 3">
            <a:extLst>
              <a:ext uri="{FF2B5EF4-FFF2-40B4-BE49-F238E27FC236}">
                <a16:creationId xmlns:a16="http://schemas.microsoft.com/office/drawing/2014/main" id="{E3B20926-83E4-D14D-823D-A3CE9BCCD69C}"/>
              </a:ext>
            </a:extLst>
          </p:cNvPr>
          <p:cNvSpPr>
            <a:spLocks noGrp="1"/>
          </p:cNvSpPr>
          <p:nvPr>
            <p:ph type="body" sz="quarter" idx="12"/>
          </p:nvPr>
        </p:nvSpPr>
        <p:spPr/>
        <p:txBody>
          <a:bodyPr/>
          <a:lstStyle/>
          <a:p>
            <a:endParaRPr lang="en-US" dirty="0"/>
          </a:p>
        </p:txBody>
      </p:sp>
      <p:sp>
        <p:nvSpPr>
          <p:cNvPr id="5" name="Textplatzhalter 4">
            <a:extLst>
              <a:ext uri="{FF2B5EF4-FFF2-40B4-BE49-F238E27FC236}">
                <a16:creationId xmlns:a16="http://schemas.microsoft.com/office/drawing/2014/main" id="{8FCE81E8-9F99-4D45-8D47-BE743D9053E4}"/>
              </a:ext>
            </a:extLst>
          </p:cNvPr>
          <p:cNvSpPr>
            <a:spLocks noGrp="1"/>
          </p:cNvSpPr>
          <p:nvPr>
            <p:ph type="body" sz="quarter" idx="13"/>
          </p:nvPr>
        </p:nvSpPr>
        <p:spPr/>
        <p:txBody>
          <a:bodyPr/>
          <a:lstStyle/>
          <a:p>
            <a:endParaRPr lang="en-US" dirty="0"/>
          </a:p>
        </p:txBody>
      </p:sp>
      <p:sp>
        <p:nvSpPr>
          <p:cNvPr id="6" name="Textplatzhalter 5">
            <a:extLst>
              <a:ext uri="{FF2B5EF4-FFF2-40B4-BE49-F238E27FC236}">
                <a16:creationId xmlns:a16="http://schemas.microsoft.com/office/drawing/2014/main" id="{888F50EA-0A00-CB47-A048-F798805C44AB}"/>
              </a:ext>
            </a:extLst>
          </p:cNvPr>
          <p:cNvSpPr>
            <a:spLocks noGrp="1"/>
          </p:cNvSpPr>
          <p:nvPr>
            <p:ph type="body" sz="quarter" idx="14"/>
          </p:nvPr>
        </p:nvSpPr>
        <p:spPr/>
        <p:txBody>
          <a:bodyPr/>
          <a:lstStyle/>
          <a:p>
            <a:r>
              <a:rPr lang="en-GB" dirty="0"/>
              <a:t>Creating Compelling Scientific Posters</a:t>
            </a:r>
            <a:endParaRPr lang="en-US" dirty="0"/>
          </a:p>
        </p:txBody>
      </p:sp>
      <p:sp>
        <p:nvSpPr>
          <p:cNvPr id="7" name="Textplatzhalter 6">
            <a:extLst>
              <a:ext uri="{FF2B5EF4-FFF2-40B4-BE49-F238E27FC236}">
                <a16:creationId xmlns:a16="http://schemas.microsoft.com/office/drawing/2014/main" id="{FB45FB7C-A30D-A94C-8E18-C2199E7562AF}"/>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37312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13887"/>
            <a:ext cx="6417683" cy="4809590"/>
          </a:xfrm>
          <a:prstGeom prst="rect">
            <a:avLst/>
          </a:prstGeom>
          <a:ln>
            <a:solidFill>
              <a:schemeClr val="bg2"/>
            </a:solidFill>
          </a:ln>
          <a:effectLst>
            <a:outerShdw blurRad="101600" dist="50800" dir="2700000" algn="tl" rotWithShape="0">
              <a:srgbClr val="000000">
                <a:alpha val="60000"/>
              </a:srgbClr>
            </a:outerShdw>
          </a:effectLst>
        </p:spPr>
      </p:pic>
      <p:sp>
        <p:nvSpPr>
          <p:cNvPr id="2" name="Title 1"/>
          <p:cNvSpPr>
            <a:spLocks noGrp="1"/>
          </p:cNvSpPr>
          <p:nvPr>
            <p:ph type="title"/>
          </p:nvPr>
        </p:nvSpPr>
        <p:spPr/>
        <p:txBody>
          <a:bodyPr/>
          <a:lstStyle/>
          <a:p>
            <a:r>
              <a:rPr lang="en-GB" altLang="en-US" dirty="0"/>
              <a:t>2. Abstract</a:t>
            </a:r>
            <a:endParaRPr lang="en-US" dirty="0"/>
          </a:p>
        </p:txBody>
      </p:sp>
      <p:cxnSp>
        <p:nvCxnSpPr>
          <p:cNvPr id="4" name="Straight Arrow Connector 3"/>
          <p:cNvCxnSpPr/>
          <p:nvPr/>
        </p:nvCxnSpPr>
        <p:spPr bwMode="auto">
          <a:xfrm flipH="1">
            <a:off x="3696646" y="2662655"/>
            <a:ext cx="4055538" cy="0"/>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7032105" y="1827662"/>
            <a:ext cx="3398659" cy="1241298"/>
          </a:xfrm>
          <a:prstGeom prst="rect">
            <a:avLst/>
          </a:prstGeom>
          <a:solidFill>
            <a:schemeClr val="bg2">
              <a:lumMod val="20000"/>
              <a:lumOff val="80000"/>
            </a:schemeClr>
          </a:solidFill>
        </p:spPr>
        <p:txBody>
          <a:bodyPr wrap="square" rtlCol="0">
            <a:noAutofit/>
          </a:bodyPr>
          <a:lstStyle/>
          <a:p>
            <a:pPr>
              <a:spcAft>
                <a:spcPts val="300"/>
              </a:spcAft>
            </a:pPr>
            <a:r>
              <a:rPr lang="en-GB" b="1" dirty="0">
                <a:solidFill>
                  <a:srgbClr val="6E6455"/>
                </a:solidFill>
              </a:rPr>
              <a:t>Only include if it is </a:t>
            </a:r>
            <a:br>
              <a:rPr lang="en-GB" b="1" dirty="0">
                <a:solidFill>
                  <a:srgbClr val="6E6455"/>
                </a:solidFill>
              </a:rPr>
            </a:br>
            <a:r>
              <a:rPr lang="en-GB" b="1" dirty="0">
                <a:solidFill>
                  <a:srgbClr val="6E6455"/>
                </a:solidFill>
              </a:rPr>
              <a:t>a congress requirement, </a:t>
            </a:r>
            <a:br>
              <a:rPr lang="en-GB" b="1" dirty="0">
                <a:solidFill>
                  <a:srgbClr val="6E6455"/>
                </a:solidFill>
              </a:rPr>
            </a:br>
            <a:r>
              <a:rPr lang="en-GB" b="1" dirty="0">
                <a:solidFill>
                  <a:srgbClr val="6E6455"/>
                </a:solidFill>
              </a:rPr>
              <a:t>as it takes up precious </a:t>
            </a:r>
            <a:br>
              <a:rPr lang="en-GB" b="1" dirty="0">
                <a:solidFill>
                  <a:srgbClr val="6E6455"/>
                </a:solidFill>
              </a:rPr>
            </a:br>
            <a:r>
              <a:rPr lang="en-GB" b="1" dirty="0">
                <a:solidFill>
                  <a:srgbClr val="6E6455"/>
                </a:solidFill>
              </a:rPr>
              <a:t>space</a:t>
            </a:r>
          </a:p>
        </p:txBody>
      </p:sp>
      <p:pic>
        <p:nvPicPr>
          <p:cNvPr id="11" name="Picture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942" r="73539" b="13372"/>
          <a:stretch/>
        </p:blipFill>
        <p:spPr>
          <a:xfrm>
            <a:off x="1902375" y="2376812"/>
            <a:ext cx="1698199" cy="3303509"/>
          </a:xfrm>
          <a:prstGeom prst="rect">
            <a:avLst/>
          </a:prstGeom>
          <a:ln w="63500">
            <a:solidFill>
              <a:schemeClr val="bg2"/>
            </a:solidFill>
          </a:ln>
          <a:effectLst/>
        </p:spPr>
      </p:pic>
      <p:sp>
        <p:nvSpPr>
          <p:cNvPr id="12" name="TextBox 11"/>
          <p:cNvSpPr txBox="1"/>
          <p:nvPr/>
        </p:nvSpPr>
        <p:spPr>
          <a:xfrm>
            <a:off x="7032105" y="3068962"/>
            <a:ext cx="3398659" cy="1440159"/>
          </a:xfrm>
          <a:prstGeom prst="rect">
            <a:avLst/>
          </a:prstGeom>
          <a:solidFill>
            <a:schemeClr val="bg2"/>
          </a:solidFill>
        </p:spPr>
        <p:txBody>
          <a:bodyPr wrap="square" rtlCol="0">
            <a:noAutofit/>
          </a:bodyPr>
          <a:lstStyle/>
          <a:p>
            <a:pPr>
              <a:spcAft>
                <a:spcPts val="300"/>
              </a:spcAft>
            </a:pPr>
            <a:r>
              <a:rPr lang="en-GB" sz="1400" dirty="0">
                <a:solidFill>
                  <a:srgbClr val="FFFFFF"/>
                </a:solidFill>
              </a:rPr>
              <a:t>In this example, the abstract is 314 words, out of a total of 968 (32.4%) </a:t>
            </a:r>
          </a:p>
          <a:p>
            <a:pPr>
              <a:spcAft>
                <a:spcPts val="300"/>
              </a:spcAft>
            </a:pPr>
            <a:r>
              <a:rPr lang="en-GB" sz="1400" dirty="0">
                <a:solidFill>
                  <a:srgbClr val="FFFFFF"/>
                </a:solidFill>
              </a:rPr>
              <a:t>Either </a:t>
            </a:r>
            <a:r>
              <a:rPr lang="en-GB" sz="1400" b="1" dirty="0">
                <a:solidFill>
                  <a:srgbClr val="FFFFFF"/>
                </a:solidFill>
              </a:rPr>
              <a:t>remove it</a:t>
            </a:r>
            <a:r>
              <a:rPr lang="en-GB" sz="1400" dirty="0">
                <a:solidFill>
                  <a:srgbClr val="FFFFFF"/>
                </a:solidFill>
              </a:rPr>
              <a:t>, if it is not a congress requirement </a:t>
            </a:r>
            <a:r>
              <a:rPr lang="en-GB" sz="1400" b="1" dirty="0">
                <a:solidFill>
                  <a:srgbClr val="FFFFFF"/>
                </a:solidFill>
              </a:rPr>
              <a:t>or reduce </a:t>
            </a:r>
            <a:r>
              <a:rPr lang="en-GB" sz="1400" dirty="0">
                <a:solidFill>
                  <a:srgbClr val="FFFFFF"/>
                </a:solidFill>
              </a:rPr>
              <a:t>to a minimum font (the congress attendees will already have a copy in the abstract book)</a:t>
            </a:r>
          </a:p>
        </p:txBody>
      </p:sp>
    </p:spTree>
    <p:extLst>
      <p:ext uri="{BB962C8B-B14F-4D97-AF65-F5344CB8AC3E}">
        <p14:creationId xmlns:p14="http://schemas.microsoft.com/office/powerpoint/2010/main" val="2628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9" presetClass="emph" presetSubtype="0" nodeType="withEffect">
                                  <p:stCondLst>
                                    <p:cond delay="500"/>
                                  </p:stCondLst>
                                  <p:childTnLst>
                                    <p:set>
                                      <p:cBhvr rctx="PPT">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
                                        <p:tgtEl>
                                          <p:spTgt spid="5"/>
                                        </p:tgtEl>
                                      </p:cBhvr>
                                    </p:animEffect>
                                  </p:childTnLst>
                                </p:cTn>
                              </p:par>
                            </p:childTnLst>
                          </p:cTn>
                        </p:par>
                        <p:par>
                          <p:cTn id="18" fill="hold">
                            <p:stCondLst>
                              <p:cond delay="9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3. Introduction</a:t>
            </a:r>
            <a:endParaRPr lang="en-US" dirty="0"/>
          </a:p>
        </p:txBody>
      </p:sp>
      <p:cxnSp>
        <p:nvCxnSpPr>
          <p:cNvPr id="4" name="Straight Arrow Connector 3"/>
          <p:cNvCxnSpPr/>
          <p:nvPr/>
        </p:nvCxnSpPr>
        <p:spPr bwMode="auto">
          <a:xfrm flipH="1">
            <a:off x="5375920" y="2633552"/>
            <a:ext cx="2376264" cy="0"/>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5951985" y="1519108"/>
            <a:ext cx="4478779" cy="1909892"/>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b="1" dirty="0">
                <a:solidFill>
                  <a:srgbClr val="6E6455"/>
                </a:solidFill>
              </a:rPr>
              <a:t>Brief and relevant</a:t>
            </a:r>
          </a:p>
          <a:p>
            <a:pPr marL="270000" indent="-270000">
              <a:lnSpc>
                <a:spcPct val="95000"/>
              </a:lnSpc>
              <a:spcAft>
                <a:spcPts val="300"/>
              </a:spcAft>
              <a:buFont typeface="Arial"/>
              <a:buChar char="•"/>
            </a:pPr>
            <a:r>
              <a:rPr lang="en-GB" b="1" dirty="0">
                <a:solidFill>
                  <a:srgbClr val="6E6455"/>
                </a:solidFill>
              </a:rPr>
              <a:t>Limit the information</a:t>
            </a:r>
          </a:p>
          <a:p>
            <a:pPr marL="270000" indent="-270000">
              <a:lnSpc>
                <a:spcPct val="95000"/>
              </a:lnSpc>
              <a:spcAft>
                <a:spcPts val="300"/>
              </a:spcAft>
              <a:buFont typeface="Arial"/>
              <a:buChar char="•"/>
            </a:pPr>
            <a:r>
              <a:rPr lang="en-GB" b="1" dirty="0">
                <a:solidFill>
                  <a:srgbClr val="6E6455"/>
                </a:solidFill>
              </a:rPr>
              <a:t>Ask the pertinent question</a:t>
            </a:r>
          </a:p>
          <a:p>
            <a:pPr marL="270000" indent="-270000">
              <a:lnSpc>
                <a:spcPct val="95000"/>
              </a:lnSpc>
              <a:spcAft>
                <a:spcPts val="300"/>
              </a:spcAft>
              <a:buFont typeface="Arial"/>
              <a:buChar char="•"/>
            </a:pPr>
            <a:r>
              <a:rPr lang="en-GB" b="1" dirty="0">
                <a:solidFill>
                  <a:srgbClr val="6E6455"/>
                </a:solidFill>
              </a:rPr>
              <a:t>Present tense</a:t>
            </a:r>
          </a:p>
          <a:p>
            <a:pPr marL="270000" indent="-270000">
              <a:lnSpc>
                <a:spcPct val="95000"/>
              </a:lnSpc>
              <a:spcAft>
                <a:spcPts val="300"/>
              </a:spcAft>
              <a:buFont typeface="Arial"/>
              <a:buChar char="•"/>
            </a:pPr>
            <a:r>
              <a:rPr lang="en-GB" b="1" dirty="0">
                <a:solidFill>
                  <a:srgbClr val="6E6455"/>
                </a:solidFill>
              </a:rPr>
              <a:t>Short sentences</a:t>
            </a:r>
          </a:p>
          <a:p>
            <a:pPr marL="270000" indent="-270000">
              <a:lnSpc>
                <a:spcPct val="95000"/>
              </a:lnSpc>
              <a:spcAft>
                <a:spcPts val="300"/>
              </a:spcAft>
              <a:buFont typeface="Arial"/>
              <a:buChar char="•"/>
            </a:pPr>
            <a:r>
              <a:rPr lang="en-GB" b="1" dirty="0">
                <a:solidFill>
                  <a:srgbClr val="6E6455"/>
                </a:solidFill>
              </a:rPr>
              <a:t>Bullets</a:t>
            </a:r>
          </a:p>
        </p:txBody>
      </p:sp>
      <p:sp>
        <p:nvSpPr>
          <p:cNvPr id="10" name="TextBox 9"/>
          <p:cNvSpPr txBox="1"/>
          <p:nvPr/>
        </p:nvSpPr>
        <p:spPr>
          <a:xfrm>
            <a:off x="5951985" y="3429000"/>
            <a:ext cx="4478779" cy="792088"/>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 introduction is long and difficult </a:t>
            </a:r>
            <a:br>
              <a:rPr lang="en-GB" sz="1400" dirty="0">
                <a:solidFill>
                  <a:schemeClr val="bg1"/>
                </a:solidFill>
              </a:rPr>
            </a:br>
            <a:r>
              <a:rPr lang="en-GB" sz="1400" dirty="0">
                <a:solidFill>
                  <a:schemeClr val="bg1"/>
                </a:solidFill>
              </a:rPr>
              <a:t>to follow.</a:t>
            </a:r>
          </a:p>
          <a:p>
            <a:pPr>
              <a:spcAft>
                <a:spcPts val="300"/>
              </a:spcAft>
            </a:pPr>
            <a:r>
              <a:rPr lang="en-GB" sz="1400" i="1" dirty="0">
                <a:solidFill>
                  <a:schemeClr val="bg1"/>
                </a:solidFill>
              </a:rPr>
              <a:t>See how to improve in the next slide.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23297"/>
            <a:ext cx="3385497" cy="4790771"/>
          </a:xfrm>
          <a:prstGeom prst="rect">
            <a:avLst/>
          </a:prstGeom>
          <a:ln>
            <a:solidFill>
              <a:schemeClr val="bg2"/>
            </a:solidFill>
          </a:ln>
          <a:effectLst>
            <a:outerShdw blurRad="101600" dist="50800" dir="2700000" algn="tl" rotWithShape="0">
              <a:srgbClr val="000000">
                <a:alpha val="60000"/>
              </a:srgbClr>
            </a:outerShdw>
          </a:effectLst>
        </p:spPr>
      </p:pic>
      <p:pic>
        <p:nvPicPr>
          <p:cNvPr id="11" name="Picture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90" b="71751"/>
          <a:stretch/>
        </p:blipFill>
        <p:spPr>
          <a:xfrm>
            <a:off x="1902374" y="2376000"/>
            <a:ext cx="3386072" cy="501120"/>
          </a:xfrm>
          <a:prstGeom prst="rect">
            <a:avLst/>
          </a:prstGeom>
          <a:ln w="63500">
            <a:solidFill>
              <a:schemeClr val="bg2"/>
            </a:solidFill>
          </a:ln>
          <a:effectLst/>
        </p:spPr>
      </p:pic>
    </p:spTree>
    <p:extLst>
      <p:ext uri="{BB962C8B-B14F-4D97-AF65-F5344CB8AC3E}">
        <p14:creationId xmlns:p14="http://schemas.microsoft.com/office/powerpoint/2010/main" val="35050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9" presetClass="emph" presetSubtype="0" nodeType="withEffect">
                                  <p:stCondLst>
                                    <p:cond delay="500"/>
                                  </p:stCondLst>
                                  <p:childTnLst>
                                    <p:set>
                                      <p:cBhvr rctx="PPT">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
                                        <p:tgtEl>
                                          <p:spTgt spid="5">
                                            <p:txEl>
                                              <p:pRg st="0" end="0"/>
                                            </p:txEl>
                                          </p:spTgt>
                                        </p:tgtEl>
                                      </p:cBhvr>
                                    </p:animEffect>
                                  </p:childTnLst>
                                </p:cTn>
                              </p:par>
                            </p:childTnLst>
                          </p:cTn>
                        </p:par>
                        <p:par>
                          <p:cTn id="21" fill="hold">
                            <p:stCondLst>
                              <p:cond delay="9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
                                        <p:tgtEl>
                                          <p:spTgt spid="5">
                                            <p:txEl>
                                              <p:pRg st="1" end="1"/>
                                            </p:txEl>
                                          </p:spTgt>
                                        </p:tgtEl>
                                      </p:cBhvr>
                                    </p:animEffec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
                                        <p:tgtEl>
                                          <p:spTgt spid="5">
                                            <p:txEl>
                                              <p:pRg st="2" end="2"/>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
                                        <p:tgtEl>
                                          <p:spTgt spid="5">
                                            <p:txEl>
                                              <p:pRg st="3" end="3"/>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200"/>
                                        <p:tgtEl>
                                          <p:spTgt spid="5">
                                            <p:txEl>
                                              <p:pRg st="4" end="4"/>
                                            </p:txEl>
                                          </p:spTgt>
                                        </p:tgtEl>
                                      </p:cBhvr>
                                    </p:animEffect>
                                  </p:childTnLst>
                                </p:cTn>
                              </p:par>
                            </p:childTnLst>
                          </p:cTn>
                        </p:par>
                        <p:par>
                          <p:cTn id="37" fill="hold">
                            <p:stCondLst>
                              <p:cond delay="1700"/>
                            </p:stCondLst>
                            <p:childTnLst>
                              <p:par>
                                <p:cTn id="38" presetID="10" presetClass="entr" presetSubtype="0" fill="hold" grpId="0"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200"/>
                                        <p:tgtEl>
                                          <p:spTgt spid="5">
                                            <p:txEl>
                                              <p:pRg st="5" end="5"/>
                                            </p:txEl>
                                          </p:spTgt>
                                        </p:tgtEl>
                                      </p:cBhvr>
                                    </p:animEffect>
                                  </p:childTnLst>
                                </p:cTn>
                              </p:par>
                            </p:childTnLst>
                          </p:cTn>
                        </p:par>
                        <p:par>
                          <p:cTn id="41" fill="hold">
                            <p:stCondLst>
                              <p:cond delay="19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3. Introduction – Example</a:t>
            </a:r>
            <a:endParaRPr lang="en-US" dirty="0"/>
          </a:p>
        </p:txBody>
      </p:sp>
      <p:sp>
        <p:nvSpPr>
          <p:cNvPr id="4" name="Content Placeholder 2"/>
          <p:cNvSpPr txBox="1">
            <a:spLocks/>
          </p:cNvSpPr>
          <p:nvPr/>
        </p:nvSpPr>
        <p:spPr bwMode="auto">
          <a:xfrm>
            <a:off x="1919536" y="5644087"/>
            <a:ext cx="6048672" cy="5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rgbClr val="29529B"/>
                </a:solidFill>
              </a:rPr>
              <a:t>75 words</a:t>
            </a:r>
            <a:br>
              <a:rPr lang="en-US" sz="1400" dirty="0">
                <a:solidFill>
                  <a:srgbClr val="29529B"/>
                </a:solidFill>
              </a:rPr>
            </a:br>
            <a:r>
              <a:rPr lang="en-US" sz="1400" dirty="0">
                <a:solidFill>
                  <a:srgbClr val="29529B"/>
                </a:solidFill>
              </a:rPr>
              <a:t>write short sentences, use bullets, remove non-essential information</a:t>
            </a:r>
          </a:p>
        </p:txBody>
      </p:sp>
      <p:sp>
        <p:nvSpPr>
          <p:cNvPr id="5" name="TextBox 4"/>
          <p:cNvSpPr txBox="1"/>
          <p:nvPr/>
        </p:nvSpPr>
        <p:spPr>
          <a:xfrm>
            <a:off x="1927748" y="1517650"/>
            <a:ext cx="8344716" cy="1839342"/>
          </a:xfrm>
          <a:prstGeom prst="rect">
            <a:avLst/>
          </a:prstGeom>
          <a:solidFill>
            <a:schemeClr val="accent4">
              <a:lumMod val="20000"/>
              <a:lumOff val="80000"/>
            </a:schemeClr>
          </a:solidFill>
        </p:spPr>
        <p:txBody>
          <a:bodyPr wrap="square" rtlCol="0">
            <a:noAutofit/>
          </a:bodyPr>
          <a:lstStyle/>
          <a:p>
            <a:pPr>
              <a:spcAft>
                <a:spcPts val="300"/>
              </a:spcAft>
            </a:pPr>
            <a:r>
              <a:rPr lang="en-GB" sz="1200" dirty="0" err="1">
                <a:solidFill>
                  <a:schemeClr val="accent4"/>
                </a:solidFill>
              </a:rPr>
              <a:t>Pediatric</a:t>
            </a:r>
            <a:r>
              <a:rPr lang="en-GB" sz="1200" dirty="0">
                <a:solidFill>
                  <a:schemeClr val="accent4"/>
                </a:solidFill>
              </a:rPr>
              <a:t> traumatic brain injuries (TBI) are frequent reasons for </a:t>
            </a:r>
            <a:r>
              <a:rPr lang="en-GB" sz="1200" dirty="0" err="1">
                <a:solidFill>
                  <a:schemeClr val="accent4"/>
                </a:solidFill>
              </a:rPr>
              <a:t>pediatric</a:t>
            </a:r>
            <a:r>
              <a:rPr lang="en-GB" sz="1200" dirty="0">
                <a:solidFill>
                  <a:schemeClr val="accent4"/>
                </a:solidFill>
              </a:rPr>
              <a:t> emergency consultations. The majority of these injuries are mild ones (</a:t>
            </a:r>
            <a:r>
              <a:rPr lang="en-GB" sz="1200" dirty="0" err="1">
                <a:solidFill>
                  <a:schemeClr val="accent4"/>
                </a:solidFill>
              </a:rPr>
              <a:t>mTBI</a:t>
            </a:r>
            <a:r>
              <a:rPr lang="en-GB" sz="1200" dirty="0">
                <a:solidFill>
                  <a:schemeClr val="accent4"/>
                </a:solidFill>
              </a:rPr>
              <a:t>, GCS 14-15). It is still in discussion, when and which radiological diagnostic (skull x-ray, CCT) is necessary in </a:t>
            </a:r>
            <a:r>
              <a:rPr lang="en-GB" sz="1200" dirty="0" err="1">
                <a:solidFill>
                  <a:schemeClr val="accent4"/>
                </a:solidFill>
              </a:rPr>
              <a:t>mTBIs</a:t>
            </a:r>
            <a:r>
              <a:rPr lang="en-GB" sz="1200" dirty="0">
                <a:solidFill>
                  <a:schemeClr val="accent4"/>
                </a:solidFill>
              </a:rPr>
              <a:t>. In a study at our </a:t>
            </a:r>
            <a:r>
              <a:rPr lang="en-GB" sz="1200" dirty="0" err="1">
                <a:solidFill>
                  <a:schemeClr val="accent4"/>
                </a:solidFill>
              </a:rPr>
              <a:t>pediatric</a:t>
            </a:r>
            <a:r>
              <a:rPr lang="en-GB" sz="1200" dirty="0">
                <a:solidFill>
                  <a:schemeClr val="accent4"/>
                </a:solidFill>
              </a:rPr>
              <a:t> emergency department between March 2005 and December 2006 data of 1100 patients with TBI were </a:t>
            </a:r>
            <a:r>
              <a:rPr lang="en-GB" sz="1200" dirty="0" err="1">
                <a:solidFill>
                  <a:schemeClr val="accent4"/>
                </a:solidFill>
              </a:rPr>
              <a:t>analyzed</a:t>
            </a:r>
            <a:r>
              <a:rPr lang="en-GB" sz="1200" dirty="0">
                <a:solidFill>
                  <a:schemeClr val="accent4"/>
                </a:solidFill>
              </a:rPr>
              <a:t>. It was seen, that 80% of all performed skull x-rays were normal (275 out of 342). Three hundred and twenty nine of these skull x-rays were performed in children with mild TBIs. Therefore an already existing algorithm (</a:t>
            </a:r>
            <a:r>
              <a:rPr lang="en-GB" sz="1200" dirty="0" err="1">
                <a:solidFill>
                  <a:schemeClr val="accent4"/>
                </a:solidFill>
              </a:rPr>
              <a:t>Schutzmann</a:t>
            </a:r>
            <a:r>
              <a:rPr lang="en-GB" sz="1200" dirty="0">
                <a:solidFill>
                  <a:schemeClr val="accent4"/>
                </a:solidFill>
              </a:rPr>
              <a:t> et al, 2001, </a:t>
            </a:r>
            <a:r>
              <a:rPr lang="en-GB" sz="1200" dirty="0" err="1">
                <a:solidFill>
                  <a:schemeClr val="accent4"/>
                </a:solidFill>
              </a:rPr>
              <a:t>Pediatrics</a:t>
            </a:r>
            <a:r>
              <a:rPr lang="en-GB" sz="1200" dirty="0">
                <a:solidFill>
                  <a:schemeClr val="accent4"/>
                </a:solidFill>
              </a:rPr>
              <a:t>) was adapted to our  hospital setting, including stricter recommendations for  scull x-rays and CCTs. </a:t>
            </a:r>
          </a:p>
          <a:p>
            <a:pPr>
              <a:spcAft>
                <a:spcPts val="300"/>
              </a:spcAft>
            </a:pPr>
            <a:r>
              <a:rPr lang="en-GB" sz="1200" dirty="0">
                <a:solidFill>
                  <a:schemeClr val="accent4"/>
                </a:solidFill>
              </a:rPr>
              <a:t>It was our aim to reduce unnecessary radiation without loosing any quality in regards to the diagnostics of children with mild TBIs.</a:t>
            </a:r>
          </a:p>
        </p:txBody>
      </p:sp>
      <p:sp>
        <p:nvSpPr>
          <p:cNvPr id="7" name="TextBox 6"/>
          <p:cNvSpPr txBox="1"/>
          <p:nvPr/>
        </p:nvSpPr>
        <p:spPr>
          <a:xfrm>
            <a:off x="1919536" y="4102816"/>
            <a:ext cx="8344716" cy="1486424"/>
          </a:xfrm>
          <a:prstGeom prst="rect">
            <a:avLst/>
          </a:prstGeom>
          <a:solidFill>
            <a:schemeClr val="accent6">
              <a:lumMod val="20000"/>
              <a:lumOff val="80000"/>
            </a:schemeClr>
          </a:solidFill>
        </p:spPr>
        <p:txBody>
          <a:bodyPr wrap="square" rtlCol="0">
            <a:noAutofit/>
          </a:bodyPr>
          <a:lstStyle/>
          <a:p>
            <a:pPr marL="144000" indent="-144000">
              <a:lnSpc>
                <a:spcPct val="95000"/>
              </a:lnSpc>
              <a:spcAft>
                <a:spcPts val="300"/>
              </a:spcAft>
              <a:buFont typeface="Arial"/>
              <a:buChar char="•"/>
            </a:pPr>
            <a:r>
              <a:rPr lang="en-GB" sz="1200" dirty="0">
                <a:solidFill>
                  <a:schemeClr val="accent6"/>
                </a:solidFill>
              </a:rPr>
              <a:t>Most </a:t>
            </a:r>
            <a:r>
              <a:rPr lang="en-GB" sz="1200" dirty="0" err="1">
                <a:solidFill>
                  <a:schemeClr val="accent6"/>
                </a:solidFill>
              </a:rPr>
              <a:t>pediatric</a:t>
            </a:r>
            <a:r>
              <a:rPr lang="en-GB" sz="1200" dirty="0">
                <a:solidFill>
                  <a:schemeClr val="accent6"/>
                </a:solidFill>
              </a:rPr>
              <a:t> traumatic brain injuries (TBI), requiring </a:t>
            </a:r>
            <a:r>
              <a:rPr lang="en-GB" sz="1200" dirty="0" err="1">
                <a:solidFill>
                  <a:schemeClr val="accent6"/>
                </a:solidFill>
              </a:rPr>
              <a:t>pediatric</a:t>
            </a:r>
            <a:r>
              <a:rPr lang="en-GB" sz="1200" dirty="0">
                <a:solidFill>
                  <a:schemeClr val="accent6"/>
                </a:solidFill>
              </a:rPr>
              <a:t> emergency consultation, are mild </a:t>
            </a:r>
            <a:br>
              <a:rPr lang="en-GB" sz="1200" dirty="0">
                <a:solidFill>
                  <a:schemeClr val="accent6"/>
                </a:solidFill>
              </a:rPr>
            </a:br>
            <a:r>
              <a:rPr lang="en-GB" sz="1200" dirty="0">
                <a:solidFill>
                  <a:schemeClr val="accent6"/>
                </a:solidFill>
              </a:rPr>
              <a:t>(</a:t>
            </a:r>
            <a:r>
              <a:rPr lang="en-GB" sz="1200" dirty="0" err="1">
                <a:solidFill>
                  <a:schemeClr val="accent6"/>
                </a:solidFill>
              </a:rPr>
              <a:t>mTBI</a:t>
            </a:r>
            <a:r>
              <a:rPr lang="en-GB" sz="1200" dirty="0">
                <a:solidFill>
                  <a:schemeClr val="accent6"/>
                </a:solidFill>
              </a:rPr>
              <a:t>, GCS 14-15)</a:t>
            </a:r>
          </a:p>
          <a:p>
            <a:pPr marL="144000" indent="-144000">
              <a:lnSpc>
                <a:spcPct val="95000"/>
              </a:lnSpc>
              <a:spcAft>
                <a:spcPts val="300"/>
              </a:spcAft>
              <a:buFont typeface="Arial"/>
              <a:buChar char="•"/>
            </a:pPr>
            <a:r>
              <a:rPr lang="en-GB" sz="1200" dirty="0">
                <a:solidFill>
                  <a:schemeClr val="accent6"/>
                </a:solidFill>
              </a:rPr>
              <a:t>When and which radiological diagnostic procedures are indicated, are debatable</a:t>
            </a:r>
          </a:p>
          <a:p>
            <a:pPr marL="144000" indent="-144000">
              <a:lnSpc>
                <a:spcPct val="95000"/>
              </a:lnSpc>
              <a:spcAft>
                <a:spcPts val="300"/>
              </a:spcAft>
              <a:buFont typeface="Arial"/>
              <a:buChar char="•"/>
            </a:pPr>
            <a:r>
              <a:rPr lang="en-GB" sz="1200" dirty="0">
                <a:solidFill>
                  <a:schemeClr val="accent6"/>
                </a:solidFill>
              </a:rPr>
              <a:t>Between March 2005 and December 2006, of 342 skull x-rays in 1100 TBI patients, 329 were in </a:t>
            </a:r>
            <a:br>
              <a:rPr lang="en-GB" sz="1200" dirty="0">
                <a:solidFill>
                  <a:schemeClr val="accent6"/>
                </a:solidFill>
              </a:rPr>
            </a:br>
            <a:r>
              <a:rPr lang="en-GB" sz="1200" dirty="0" err="1">
                <a:solidFill>
                  <a:schemeClr val="accent6"/>
                </a:solidFill>
              </a:rPr>
              <a:t>mTBI</a:t>
            </a:r>
            <a:r>
              <a:rPr lang="en-GB" sz="1200" dirty="0">
                <a:solidFill>
                  <a:schemeClr val="accent6"/>
                </a:solidFill>
              </a:rPr>
              <a:t> patients and 275 (80%) were normal</a:t>
            </a:r>
          </a:p>
          <a:p>
            <a:pPr marL="144000" indent="-144000">
              <a:lnSpc>
                <a:spcPct val="95000"/>
              </a:lnSpc>
              <a:spcAft>
                <a:spcPts val="300"/>
              </a:spcAft>
              <a:buFont typeface="Arial"/>
              <a:buChar char="•"/>
            </a:pPr>
            <a:r>
              <a:rPr lang="en-GB" sz="1200" dirty="0">
                <a:solidFill>
                  <a:schemeClr val="accent6"/>
                </a:solidFill>
              </a:rPr>
              <a:t>We adapted a pre-existing algorithm (</a:t>
            </a:r>
            <a:r>
              <a:rPr lang="en-GB" sz="1200" dirty="0" err="1">
                <a:solidFill>
                  <a:schemeClr val="accent6"/>
                </a:solidFill>
              </a:rPr>
              <a:t>Schutzman</a:t>
            </a:r>
            <a:r>
              <a:rPr lang="en-GB" sz="1200" dirty="0">
                <a:solidFill>
                  <a:schemeClr val="accent6"/>
                </a:solidFill>
              </a:rPr>
              <a:t> et al </a:t>
            </a:r>
            <a:r>
              <a:rPr lang="en-GB" sz="1200" dirty="0" err="1">
                <a:solidFill>
                  <a:schemeClr val="accent6"/>
                </a:solidFill>
              </a:rPr>
              <a:t>Pediatrics</a:t>
            </a:r>
            <a:r>
              <a:rPr lang="en-GB" sz="1200" dirty="0">
                <a:solidFill>
                  <a:schemeClr val="accent6"/>
                </a:solidFill>
              </a:rPr>
              <a:t> 2001;107:983-93), with stricter recommendations for skull x-rays and CCTs, to reduce unnecessary radiation exposure in our patients</a:t>
            </a:r>
          </a:p>
        </p:txBody>
      </p:sp>
      <p:sp>
        <p:nvSpPr>
          <p:cNvPr id="8" name="Content Placeholder 2"/>
          <p:cNvSpPr txBox="1">
            <a:spLocks/>
          </p:cNvSpPr>
          <p:nvPr/>
        </p:nvSpPr>
        <p:spPr bwMode="auto">
          <a:xfrm>
            <a:off x="1919536" y="3411839"/>
            <a:ext cx="1944216" cy="33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chemeClr val="tx2"/>
                </a:solidFill>
              </a:rPr>
              <a:t>140 words</a:t>
            </a:r>
          </a:p>
        </p:txBody>
      </p:sp>
      <p:sp>
        <p:nvSpPr>
          <p:cNvPr id="10" name="Pentagon 9"/>
          <p:cNvSpPr/>
          <p:nvPr/>
        </p:nvSpPr>
        <p:spPr bwMode="auto">
          <a:xfrm rot="5400000">
            <a:off x="5942885" y="3175810"/>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299017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
                                        <p:tgtEl>
                                          <p:spTgt spid="10"/>
                                        </p:tgtEl>
                                        <p:attrNameLst>
                                          <p:attrName>ppt_y</p:attrName>
                                        </p:attrNameLst>
                                      </p:cBhvr>
                                      <p:tavLst>
                                        <p:tav tm="0">
                                          <p:val>
                                            <p:strVal val="#ppt_y-#ppt_h*1.125000"/>
                                          </p:val>
                                        </p:tav>
                                        <p:tav tm="100000">
                                          <p:val>
                                            <p:strVal val="#ppt_y"/>
                                          </p:val>
                                        </p:tav>
                                      </p:tavLst>
                                    </p:anim>
                                    <p:animEffect transition="in" filter="wipe(down)">
                                      <p:cBhvr>
                                        <p:cTn id="17" dur="100"/>
                                        <p:tgtEl>
                                          <p:spTgt spid="10"/>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
                                        <p:tgtEl>
                                          <p:spTgt spid="7"/>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4. Objectives and Methods</a:t>
            </a:r>
            <a:endParaRPr lang="en-US" dirty="0"/>
          </a:p>
        </p:txBody>
      </p:sp>
      <p:cxnSp>
        <p:nvCxnSpPr>
          <p:cNvPr id="4" name="Straight Arrow Connector 3"/>
          <p:cNvCxnSpPr/>
          <p:nvPr/>
        </p:nvCxnSpPr>
        <p:spPr bwMode="auto">
          <a:xfrm flipH="1">
            <a:off x="5375920" y="2996952"/>
            <a:ext cx="2376264" cy="0"/>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5951985" y="1519108"/>
            <a:ext cx="4478779" cy="2125916"/>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b="1" dirty="0">
                <a:solidFill>
                  <a:srgbClr val="6E6455"/>
                </a:solidFill>
              </a:rPr>
              <a:t>Include only essential information</a:t>
            </a:r>
          </a:p>
          <a:p>
            <a:pPr marL="270000" indent="-270000">
              <a:lnSpc>
                <a:spcPct val="95000"/>
              </a:lnSpc>
              <a:spcAft>
                <a:spcPts val="300"/>
              </a:spcAft>
              <a:buFont typeface="Arial"/>
              <a:buChar char="•"/>
            </a:pPr>
            <a:r>
              <a:rPr lang="en-GB" b="1" dirty="0">
                <a:solidFill>
                  <a:srgbClr val="6E6455"/>
                </a:solidFill>
              </a:rPr>
              <a:t>[for example, design, study population, sample, treatments, assessments, statistics]</a:t>
            </a:r>
          </a:p>
          <a:p>
            <a:pPr marL="270000" indent="-270000">
              <a:lnSpc>
                <a:spcPct val="95000"/>
              </a:lnSpc>
              <a:spcAft>
                <a:spcPts val="300"/>
              </a:spcAft>
              <a:buFont typeface="Arial"/>
              <a:buChar char="•"/>
            </a:pPr>
            <a:r>
              <a:rPr lang="en-GB" b="1" dirty="0">
                <a:solidFill>
                  <a:srgbClr val="6E6455"/>
                </a:solidFill>
              </a:rPr>
              <a:t>Write short sentences</a:t>
            </a:r>
          </a:p>
          <a:p>
            <a:pPr marL="270000" indent="-270000">
              <a:lnSpc>
                <a:spcPct val="95000"/>
              </a:lnSpc>
              <a:spcAft>
                <a:spcPts val="300"/>
              </a:spcAft>
              <a:buFont typeface="Arial"/>
              <a:buChar char="•"/>
            </a:pPr>
            <a:r>
              <a:rPr lang="en-GB" b="1" dirty="0">
                <a:solidFill>
                  <a:srgbClr val="6E6455"/>
                </a:solidFill>
              </a:rPr>
              <a:t>Structure using sub-headings and bullets</a:t>
            </a:r>
          </a:p>
        </p:txBody>
      </p:sp>
      <p:sp>
        <p:nvSpPr>
          <p:cNvPr id="6" name="TextBox 5"/>
          <p:cNvSpPr txBox="1"/>
          <p:nvPr/>
        </p:nvSpPr>
        <p:spPr>
          <a:xfrm>
            <a:off x="5951985" y="3645024"/>
            <a:ext cx="4478779" cy="792088"/>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 methods are concise, </a:t>
            </a:r>
            <a:br>
              <a:rPr lang="en-GB" sz="1400" dirty="0">
                <a:solidFill>
                  <a:schemeClr val="bg1"/>
                </a:solidFill>
              </a:rPr>
            </a:br>
            <a:r>
              <a:rPr lang="en-GB" sz="1400" dirty="0">
                <a:solidFill>
                  <a:schemeClr val="bg1"/>
                </a:solidFill>
              </a:rPr>
              <a:t>but are difficult to assimilate.</a:t>
            </a:r>
          </a:p>
          <a:p>
            <a:pPr>
              <a:spcAft>
                <a:spcPts val="300"/>
              </a:spcAft>
            </a:pPr>
            <a:r>
              <a:rPr lang="en-GB" sz="1400" i="1" dirty="0">
                <a:solidFill>
                  <a:schemeClr val="bg1"/>
                </a:solidFill>
              </a:rPr>
              <a:t>See how to improve in the next slide.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23806"/>
            <a:ext cx="3385497" cy="4789752"/>
          </a:xfrm>
          <a:prstGeom prst="rect">
            <a:avLst/>
          </a:prstGeom>
          <a:ln>
            <a:solidFill>
              <a:schemeClr val="bg2"/>
            </a:solidFill>
          </a:ln>
          <a:effectLst>
            <a:outerShdw blurRad="101600" dist="50800" dir="2700000" algn="tl" rotWithShape="0">
              <a:srgbClr val="000000">
                <a:alpha val="60000"/>
              </a:srgbClr>
            </a:outerShdw>
          </a:effectLst>
        </p:spPr>
      </p:pic>
      <p:pic>
        <p:nvPicPr>
          <p:cNvPr id="8" name="Picture 7"/>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24257" b="63670"/>
          <a:stretch/>
        </p:blipFill>
        <p:spPr>
          <a:xfrm>
            <a:off x="1902375" y="2685710"/>
            <a:ext cx="3385497" cy="578190"/>
          </a:xfrm>
          <a:prstGeom prst="rect">
            <a:avLst/>
          </a:prstGeom>
          <a:ln w="63500">
            <a:solidFill>
              <a:schemeClr val="bg2"/>
            </a:solidFill>
          </a:ln>
          <a:effectLst/>
        </p:spPr>
      </p:pic>
    </p:spTree>
    <p:extLst>
      <p:ext uri="{BB962C8B-B14F-4D97-AF65-F5344CB8AC3E}">
        <p14:creationId xmlns:p14="http://schemas.microsoft.com/office/powerpoint/2010/main" val="84943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par>
                                <p:cTn id="8" presetID="9" presetClass="emph" presetSubtype="0" nodeType="withEffect">
                                  <p:stCondLst>
                                    <p:cond delay="500"/>
                                  </p:stCondLst>
                                  <p:childTnLst>
                                    <p:set>
                                      <p:cBhvr rctx="PPT">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
                                        <p:tgtEl>
                                          <p:spTgt spid="5">
                                            <p:txEl>
                                              <p:pRg st="0" end="0"/>
                                            </p:txEl>
                                          </p:spTgt>
                                        </p:tgtEl>
                                      </p:cBhvr>
                                    </p:animEffect>
                                  </p:childTnLst>
                                </p:cTn>
                              </p:par>
                            </p:childTnLst>
                          </p:cTn>
                        </p:par>
                        <p:par>
                          <p:cTn id="21" fill="hold">
                            <p:stCondLst>
                              <p:cond delay="9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
                                        <p:tgtEl>
                                          <p:spTgt spid="5">
                                            <p:txEl>
                                              <p:pRg st="1" end="1"/>
                                            </p:txEl>
                                          </p:spTgt>
                                        </p:tgtEl>
                                      </p:cBhvr>
                                    </p:animEffec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
                                        <p:tgtEl>
                                          <p:spTgt spid="5">
                                            <p:txEl>
                                              <p:pRg st="2" end="2"/>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
                                        <p:tgtEl>
                                          <p:spTgt spid="5">
                                            <p:txEl>
                                              <p:pRg st="3" end="3"/>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4. Objectives and Methods – Example</a:t>
            </a:r>
            <a:endParaRPr lang="en-US" dirty="0"/>
          </a:p>
        </p:txBody>
      </p:sp>
      <p:sp>
        <p:nvSpPr>
          <p:cNvPr id="4" name="Content Placeholder 2"/>
          <p:cNvSpPr txBox="1">
            <a:spLocks/>
          </p:cNvSpPr>
          <p:nvPr/>
        </p:nvSpPr>
        <p:spPr bwMode="auto">
          <a:xfrm>
            <a:off x="1919536" y="6105237"/>
            <a:ext cx="259228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dirty="0">
                <a:solidFill>
                  <a:schemeClr val="tx2"/>
                </a:solidFill>
              </a:rPr>
              <a:t>Objectives: </a:t>
            </a:r>
            <a:r>
              <a:rPr lang="en-US" sz="1400" b="1" dirty="0">
                <a:solidFill>
                  <a:schemeClr val="tx2"/>
                </a:solidFill>
              </a:rPr>
              <a:t>19 words</a:t>
            </a:r>
            <a:br>
              <a:rPr lang="en-US" sz="1400" b="1" dirty="0">
                <a:solidFill>
                  <a:schemeClr val="tx2"/>
                </a:solidFill>
              </a:rPr>
            </a:br>
            <a:r>
              <a:rPr lang="en-US" sz="1400" dirty="0">
                <a:solidFill>
                  <a:schemeClr val="tx2"/>
                </a:solidFill>
              </a:rPr>
              <a:t>Methods: </a:t>
            </a:r>
            <a:r>
              <a:rPr lang="en-US" sz="1400" b="1" dirty="0">
                <a:solidFill>
                  <a:schemeClr val="tx2"/>
                </a:solidFill>
              </a:rPr>
              <a:t>66 words</a:t>
            </a:r>
          </a:p>
        </p:txBody>
      </p:sp>
      <p:sp>
        <p:nvSpPr>
          <p:cNvPr id="5" name="TextBox 4"/>
          <p:cNvSpPr txBox="1"/>
          <p:nvPr/>
        </p:nvSpPr>
        <p:spPr>
          <a:xfrm>
            <a:off x="1927748" y="1517650"/>
            <a:ext cx="8344716" cy="1623318"/>
          </a:xfrm>
          <a:prstGeom prst="rect">
            <a:avLst/>
          </a:prstGeom>
          <a:solidFill>
            <a:schemeClr val="accent4">
              <a:lumMod val="20000"/>
              <a:lumOff val="80000"/>
            </a:schemeClr>
          </a:solidFill>
        </p:spPr>
        <p:txBody>
          <a:bodyPr wrap="square" rtlCol="0">
            <a:noAutofit/>
          </a:bodyPr>
          <a:lstStyle/>
          <a:p>
            <a:pPr>
              <a:spcAft>
                <a:spcPts val="300"/>
              </a:spcAft>
            </a:pPr>
            <a:r>
              <a:rPr lang="en-GB" sz="1200" b="1" dirty="0">
                <a:solidFill>
                  <a:schemeClr val="accent4"/>
                </a:solidFill>
              </a:rPr>
              <a:t>Objectives: </a:t>
            </a:r>
            <a:r>
              <a:rPr lang="en-GB" sz="1200" dirty="0">
                <a:solidFill>
                  <a:schemeClr val="accent4"/>
                </a:solidFill>
              </a:rPr>
              <a:t>The purpose of this study was to optimize and shorten the MR study to the needs of the </a:t>
            </a:r>
            <a:r>
              <a:rPr lang="en-GB" sz="1200" dirty="0" err="1">
                <a:solidFill>
                  <a:schemeClr val="accent4"/>
                </a:solidFill>
              </a:rPr>
              <a:t>pediatric</a:t>
            </a:r>
            <a:r>
              <a:rPr lang="en-GB" sz="1200" dirty="0">
                <a:solidFill>
                  <a:schemeClr val="accent4"/>
                </a:solidFill>
              </a:rPr>
              <a:t> </a:t>
            </a:r>
            <a:r>
              <a:rPr lang="en-GB" sz="1200" dirty="0" err="1">
                <a:solidFill>
                  <a:schemeClr val="accent4"/>
                </a:solidFill>
              </a:rPr>
              <a:t>orthopedic</a:t>
            </a:r>
            <a:r>
              <a:rPr lang="en-GB" sz="1200" dirty="0">
                <a:solidFill>
                  <a:schemeClr val="accent4"/>
                </a:solidFill>
              </a:rPr>
              <a:t> surgeons and to compare the decision-making based on MR-images and conventional radiographs.</a:t>
            </a:r>
          </a:p>
          <a:p>
            <a:pPr>
              <a:spcAft>
                <a:spcPts val="300"/>
              </a:spcAft>
            </a:pPr>
            <a:r>
              <a:rPr lang="en-GB" sz="1200" b="1" dirty="0">
                <a:solidFill>
                  <a:schemeClr val="accent4"/>
                </a:solidFill>
              </a:rPr>
              <a:t>Methods: </a:t>
            </a:r>
            <a:r>
              <a:rPr lang="en-GB" sz="1200" dirty="0">
                <a:solidFill>
                  <a:schemeClr val="accent4"/>
                </a:solidFill>
              </a:rPr>
              <a:t>14 consecutive MR studies of the hips of 13 patients were included in the study (1-5 months of age) between 2003-2011. Two </a:t>
            </a:r>
            <a:r>
              <a:rPr lang="en-GB" sz="1200" dirty="0" err="1">
                <a:solidFill>
                  <a:schemeClr val="accent4"/>
                </a:solidFill>
              </a:rPr>
              <a:t>pediatric</a:t>
            </a:r>
            <a:r>
              <a:rPr lang="en-GB" sz="1200" dirty="0">
                <a:solidFill>
                  <a:schemeClr val="accent4"/>
                </a:solidFill>
              </a:rPr>
              <a:t> </a:t>
            </a:r>
            <a:r>
              <a:rPr lang="en-GB" sz="1200" dirty="0" err="1">
                <a:solidFill>
                  <a:schemeClr val="accent4"/>
                </a:solidFill>
              </a:rPr>
              <a:t>orthopedic</a:t>
            </a:r>
            <a:r>
              <a:rPr lang="en-GB" sz="1200" dirty="0">
                <a:solidFill>
                  <a:schemeClr val="accent4"/>
                </a:solidFill>
              </a:rPr>
              <a:t> surgeons, blinded in regards to patient’s details and treatment, evaluated all MR-sequences for image quality, type of hip dysplasia and had to determine the management of the patient based on the MR images. The MR-images were assessed for the quality on a 1-5 point scale (1=not helpful, 2=insufficient, 3=neutral, 4=good, 5=excellent). For assessing the type of hip dysplasia the </a:t>
            </a:r>
            <a:r>
              <a:rPr lang="en-GB" sz="1200" dirty="0" err="1">
                <a:solidFill>
                  <a:schemeClr val="accent4"/>
                </a:solidFill>
              </a:rPr>
              <a:t>Tönnis</a:t>
            </a:r>
            <a:r>
              <a:rPr lang="en-GB" sz="1200" dirty="0">
                <a:solidFill>
                  <a:schemeClr val="accent4"/>
                </a:solidFill>
              </a:rPr>
              <a:t> criteria were used (1-4).  When available conventional radiographs (n=11) of the patients were evaluated for the type of dysplasia and management of the patient.</a:t>
            </a:r>
          </a:p>
        </p:txBody>
      </p:sp>
      <p:sp>
        <p:nvSpPr>
          <p:cNvPr id="7" name="TextBox 6"/>
          <p:cNvSpPr txBox="1"/>
          <p:nvPr/>
        </p:nvSpPr>
        <p:spPr>
          <a:xfrm>
            <a:off x="1919536" y="3804341"/>
            <a:ext cx="8344716" cy="2232248"/>
          </a:xfrm>
          <a:prstGeom prst="rect">
            <a:avLst/>
          </a:prstGeom>
          <a:solidFill>
            <a:schemeClr val="accent6">
              <a:lumMod val="20000"/>
              <a:lumOff val="80000"/>
            </a:schemeClr>
          </a:solidFill>
        </p:spPr>
        <p:txBody>
          <a:bodyPr wrap="square" rtlCol="0">
            <a:noAutofit/>
          </a:bodyPr>
          <a:lstStyle/>
          <a:p>
            <a:pPr>
              <a:lnSpc>
                <a:spcPct val="95000"/>
              </a:lnSpc>
            </a:pPr>
            <a:r>
              <a:rPr lang="en-GB" sz="1200" b="1" dirty="0">
                <a:solidFill>
                  <a:schemeClr val="accent6"/>
                </a:solidFill>
              </a:rPr>
              <a:t>Objectives: </a:t>
            </a:r>
          </a:p>
          <a:p>
            <a:pPr marL="144000" indent="-144000">
              <a:lnSpc>
                <a:spcPct val="95000"/>
              </a:lnSpc>
              <a:buFont typeface="Arial"/>
              <a:buChar char="•"/>
            </a:pPr>
            <a:r>
              <a:rPr lang="en-GB" sz="1200" dirty="0">
                <a:solidFill>
                  <a:schemeClr val="accent6"/>
                </a:solidFill>
              </a:rPr>
              <a:t>To optimize MR procedures in-line with </a:t>
            </a:r>
            <a:r>
              <a:rPr lang="en-GB" sz="1200" dirty="0" err="1">
                <a:solidFill>
                  <a:schemeClr val="accent6"/>
                </a:solidFill>
              </a:rPr>
              <a:t>pediatric</a:t>
            </a:r>
            <a:r>
              <a:rPr lang="en-GB" sz="1200" dirty="0">
                <a:solidFill>
                  <a:schemeClr val="accent6"/>
                </a:solidFill>
              </a:rPr>
              <a:t> </a:t>
            </a:r>
            <a:r>
              <a:rPr lang="en-GB" sz="1200" dirty="0" err="1">
                <a:solidFill>
                  <a:schemeClr val="accent6"/>
                </a:solidFill>
              </a:rPr>
              <a:t>orthopedic</a:t>
            </a:r>
            <a:r>
              <a:rPr lang="en-GB" sz="1200" dirty="0">
                <a:solidFill>
                  <a:schemeClr val="accent6"/>
                </a:solidFill>
              </a:rPr>
              <a:t> surgeons needs</a:t>
            </a:r>
          </a:p>
          <a:p>
            <a:pPr marL="144000" indent="-144000">
              <a:lnSpc>
                <a:spcPct val="95000"/>
              </a:lnSpc>
              <a:spcAft>
                <a:spcPts val="300"/>
              </a:spcAft>
              <a:buFont typeface="Arial"/>
              <a:buChar char="•"/>
            </a:pPr>
            <a:r>
              <a:rPr lang="en-GB" sz="1200" dirty="0">
                <a:solidFill>
                  <a:schemeClr val="accent6"/>
                </a:solidFill>
              </a:rPr>
              <a:t>To compare decision-making based on MR-images and conventional radiographs</a:t>
            </a:r>
          </a:p>
          <a:p>
            <a:pPr>
              <a:lnSpc>
                <a:spcPct val="95000"/>
              </a:lnSpc>
            </a:pPr>
            <a:r>
              <a:rPr lang="en-GB" sz="1200" b="1" dirty="0">
                <a:solidFill>
                  <a:schemeClr val="accent6"/>
                </a:solidFill>
              </a:rPr>
              <a:t>Methods:</a:t>
            </a:r>
          </a:p>
          <a:p>
            <a:pPr>
              <a:lnSpc>
                <a:spcPct val="95000"/>
              </a:lnSpc>
              <a:spcAft>
                <a:spcPts val="300"/>
              </a:spcAft>
            </a:pPr>
            <a:r>
              <a:rPr lang="en-GB" sz="1200" i="1" dirty="0">
                <a:solidFill>
                  <a:schemeClr val="accent6"/>
                </a:solidFill>
              </a:rPr>
              <a:t>Samples: </a:t>
            </a:r>
            <a:r>
              <a:rPr lang="en-GB" sz="1200" dirty="0">
                <a:solidFill>
                  <a:schemeClr val="accent6"/>
                </a:solidFill>
              </a:rPr>
              <a:t>14 consecutive MR hip studies from 13 patients (aged 1-5 months), between 2003-2011</a:t>
            </a:r>
          </a:p>
          <a:p>
            <a:pPr>
              <a:lnSpc>
                <a:spcPct val="95000"/>
              </a:lnSpc>
            </a:pPr>
            <a:r>
              <a:rPr lang="en-GB" sz="1200" i="1" dirty="0">
                <a:solidFill>
                  <a:schemeClr val="accent6"/>
                </a:solidFill>
              </a:rPr>
              <a:t>Assessments:</a:t>
            </a:r>
          </a:p>
          <a:p>
            <a:pPr>
              <a:lnSpc>
                <a:spcPct val="95000"/>
              </a:lnSpc>
            </a:pPr>
            <a:r>
              <a:rPr lang="en-GB" sz="1200" dirty="0">
                <a:solidFill>
                  <a:schemeClr val="accent6"/>
                </a:solidFill>
              </a:rPr>
              <a:t>Two </a:t>
            </a:r>
            <a:r>
              <a:rPr lang="en-GB" sz="1200" dirty="0" err="1">
                <a:solidFill>
                  <a:schemeClr val="accent6"/>
                </a:solidFill>
              </a:rPr>
              <a:t>pediatric</a:t>
            </a:r>
            <a:r>
              <a:rPr lang="en-GB" sz="1200" dirty="0">
                <a:solidFill>
                  <a:schemeClr val="accent6"/>
                </a:solidFill>
              </a:rPr>
              <a:t> </a:t>
            </a:r>
            <a:r>
              <a:rPr lang="en-GB" sz="1200" dirty="0" err="1">
                <a:solidFill>
                  <a:schemeClr val="accent6"/>
                </a:solidFill>
              </a:rPr>
              <a:t>orthopedic</a:t>
            </a:r>
            <a:r>
              <a:rPr lang="en-GB" sz="1200" dirty="0">
                <a:solidFill>
                  <a:schemeClr val="accent6"/>
                </a:solidFill>
              </a:rPr>
              <a:t> surgeons (blind with respect to patient details and treatment)</a:t>
            </a:r>
          </a:p>
          <a:p>
            <a:pPr marL="144000" indent="-144000">
              <a:lnSpc>
                <a:spcPct val="95000"/>
              </a:lnSpc>
              <a:buFont typeface="Arial"/>
              <a:buChar char="•"/>
            </a:pPr>
            <a:r>
              <a:rPr lang="en-GB" sz="1200" dirty="0">
                <a:solidFill>
                  <a:schemeClr val="accent6"/>
                </a:solidFill>
              </a:rPr>
              <a:t>Evaluated MR-sequences for</a:t>
            </a:r>
          </a:p>
          <a:p>
            <a:pPr marL="315450" indent="-171450">
              <a:lnSpc>
                <a:spcPct val="95000"/>
              </a:lnSpc>
              <a:buFont typeface="Lucida Grande"/>
              <a:buChar char="-"/>
            </a:pPr>
            <a:r>
              <a:rPr lang="en-GB" sz="1000" dirty="0">
                <a:solidFill>
                  <a:schemeClr val="accent6"/>
                </a:solidFill>
              </a:rPr>
              <a:t>image quality on 5 –point scale [1=not helpful, 2=insufficient, 3=neutral, 4=good, 5=excellent)</a:t>
            </a:r>
          </a:p>
          <a:p>
            <a:pPr marL="315450" indent="-171450">
              <a:lnSpc>
                <a:spcPct val="95000"/>
              </a:lnSpc>
              <a:buFont typeface="Lucida Grande"/>
              <a:buChar char="-"/>
            </a:pPr>
            <a:r>
              <a:rPr lang="en-GB" sz="1000" dirty="0">
                <a:solidFill>
                  <a:schemeClr val="accent6"/>
                </a:solidFill>
              </a:rPr>
              <a:t>hip dysplasia type using </a:t>
            </a:r>
            <a:r>
              <a:rPr lang="en-GB" sz="1000" dirty="0" err="1">
                <a:solidFill>
                  <a:schemeClr val="accent6"/>
                </a:solidFill>
              </a:rPr>
              <a:t>Tönnis</a:t>
            </a:r>
            <a:r>
              <a:rPr lang="en-GB" sz="1000" dirty="0">
                <a:solidFill>
                  <a:schemeClr val="accent6"/>
                </a:solidFill>
              </a:rPr>
              <a:t> criteria </a:t>
            </a:r>
          </a:p>
          <a:p>
            <a:pPr marL="144000" indent="-144000">
              <a:lnSpc>
                <a:spcPct val="95000"/>
              </a:lnSpc>
              <a:buFont typeface="Arial"/>
              <a:buChar char="•"/>
            </a:pPr>
            <a:r>
              <a:rPr lang="en-GB" sz="1200" dirty="0">
                <a:solidFill>
                  <a:schemeClr val="accent6"/>
                </a:solidFill>
              </a:rPr>
              <a:t>Proposed patient management (based on images)</a:t>
            </a:r>
          </a:p>
          <a:p>
            <a:pPr marL="144000" indent="-144000">
              <a:lnSpc>
                <a:spcPct val="95000"/>
              </a:lnSpc>
              <a:buFont typeface="Arial"/>
              <a:buChar char="•"/>
            </a:pPr>
            <a:r>
              <a:rPr lang="en-GB" sz="1200" dirty="0">
                <a:solidFill>
                  <a:schemeClr val="accent6"/>
                </a:solidFill>
              </a:rPr>
              <a:t>Evaluated conventional radiographs where available (n=11) for dysplasia type and patient management</a:t>
            </a:r>
          </a:p>
        </p:txBody>
      </p:sp>
      <p:sp>
        <p:nvSpPr>
          <p:cNvPr id="8" name="Content Placeholder 2"/>
          <p:cNvSpPr txBox="1">
            <a:spLocks/>
          </p:cNvSpPr>
          <p:nvPr/>
        </p:nvSpPr>
        <p:spPr bwMode="auto">
          <a:xfrm>
            <a:off x="1919536" y="3187233"/>
            <a:ext cx="208823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dirty="0">
                <a:solidFill>
                  <a:schemeClr val="tx2"/>
                </a:solidFill>
              </a:rPr>
              <a:t>Objectives: </a:t>
            </a:r>
            <a:r>
              <a:rPr lang="en-US" sz="1400" b="1" dirty="0">
                <a:solidFill>
                  <a:schemeClr val="tx2"/>
                </a:solidFill>
              </a:rPr>
              <a:t>32 words</a:t>
            </a:r>
            <a:br>
              <a:rPr lang="en-US" sz="1400" b="1" dirty="0">
                <a:solidFill>
                  <a:schemeClr val="tx2"/>
                </a:solidFill>
              </a:rPr>
            </a:br>
            <a:r>
              <a:rPr lang="en-US" sz="1400" dirty="0">
                <a:solidFill>
                  <a:schemeClr val="tx2"/>
                </a:solidFill>
              </a:rPr>
              <a:t>Methods: </a:t>
            </a:r>
            <a:r>
              <a:rPr lang="en-US" sz="1400" b="1" dirty="0">
                <a:solidFill>
                  <a:schemeClr val="tx2"/>
                </a:solidFill>
              </a:rPr>
              <a:t>113 words</a:t>
            </a:r>
          </a:p>
        </p:txBody>
      </p:sp>
      <p:sp>
        <p:nvSpPr>
          <p:cNvPr id="10" name="Pentagon 9"/>
          <p:cNvSpPr/>
          <p:nvPr/>
        </p:nvSpPr>
        <p:spPr bwMode="auto">
          <a:xfrm rot="5400000">
            <a:off x="5942885" y="2934043"/>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9389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
                                        <p:tgtEl>
                                          <p:spTgt spid="10"/>
                                        </p:tgtEl>
                                        <p:attrNameLst>
                                          <p:attrName>ppt_y</p:attrName>
                                        </p:attrNameLst>
                                      </p:cBhvr>
                                      <p:tavLst>
                                        <p:tav tm="0">
                                          <p:val>
                                            <p:strVal val="#ppt_y-#ppt_h*1.125000"/>
                                          </p:val>
                                        </p:tav>
                                        <p:tav tm="100000">
                                          <p:val>
                                            <p:strVal val="#ppt_y"/>
                                          </p:val>
                                        </p:tav>
                                      </p:tavLst>
                                    </p:anim>
                                    <p:animEffect transition="in" filter="wipe(down)">
                                      <p:cBhvr>
                                        <p:cTn id="17" dur="100"/>
                                        <p:tgtEl>
                                          <p:spTgt spid="10"/>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
                                        <p:tgtEl>
                                          <p:spTgt spid="7"/>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23297"/>
            <a:ext cx="3385497" cy="4790771"/>
          </a:xfrm>
          <a:prstGeom prst="rect">
            <a:avLst/>
          </a:prstGeom>
          <a:ln>
            <a:solidFill>
              <a:schemeClr val="bg2"/>
            </a:solidFill>
          </a:ln>
          <a:effectLst>
            <a:outerShdw blurRad="101600" dist="50800" dir="2700000" algn="tl" rotWithShape="0">
              <a:srgbClr val="000000">
                <a:alpha val="60000"/>
              </a:srgbClr>
            </a:outerShdw>
          </a:effectLst>
        </p:spPr>
      </p:pic>
      <p:pic>
        <p:nvPicPr>
          <p:cNvPr id="11" name="Picture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53320" b="34599"/>
          <a:stretch/>
        </p:blipFill>
        <p:spPr>
          <a:xfrm>
            <a:off x="1902374" y="4078080"/>
            <a:ext cx="3386072" cy="578880"/>
          </a:xfrm>
          <a:prstGeom prst="rect">
            <a:avLst/>
          </a:prstGeom>
          <a:ln w="63500">
            <a:solidFill>
              <a:schemeClr val="bg2"/>
            </a:solidFill>
          </a:ln>
          <a:effectLst/>
        </p:spPr>
      </p:pic>
      <p:sp>
        <p:nvSpPr>
          <p:cNvPr id="2" name="Title 1"/>
          <p:cNvSpPr>
            <a:spLocks noGrp="1"/>
          </p:cNvSpPr>
          <p:nvPr>
            <p:ph type="title"/>
          </p:nvPr>
        </p:nvSpPr>
        <p:spPr/>
        <p:txBody>
          <a:bodyPr/>
          <a:lstStyle/>
          <a:p>
            <a:r>
              <a:rPr lang="en-GB" altLang="en-US" dirty="0"/>
              <a:t>5. Results</a:t>
            </a:r>
            <a:endParaRPr lang="en-US" dirty="0"/>
          </a:p>
        </p:txBody>
      </p:sp>
      <p:cxnSp>
        <p:nvCxnSpPr>
          <p:cNvPr id="4" name="Straight Arrow Connector 3"/>
          <p:cNvCxnSpPr/>
          <p:nvPr/>
        </p:nvCxnSpPr>
        <p:spPr bwMode="auto">
          <a:xfrm flipH="1">
            <a:off x="5375920" y="2996953"/>
            <a:ext cx="792088" cy="982369"/>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5951985" y="1519108"/>
            <a:ext cx="4478779" cy="1909892"/>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sz="1600" b="1" dirty="0">
                <a:solidFill>
                  <a:srgbClr val="6E6455"/>
                </a:solidFill>
              </a:rPr>
              <a:t>State results factually without commentary or interpretation</a:t>
            </a:r>
          </a:p>
          <a:p>
            <a:pPr marL="270000" indent="-270000">
              <a:lnSpc>
                <a:spcPct val="95000"/>
              </a:lnSpc>
              <a:spcAft>
                <a:spcPts val="300"/>
              </a:spcAft>
              <a:buFont typeface="Arial"/>
              <a:buChar char="•"/>
            </a:pPr>
            <a:r>
              <a:rPr lang="en-GB" sz="1600" b="1" dirty="0">
                <a:solidFill>
                  <a:srgbClr val="6E6455"/>
                </a:solidFill>
              </a:rPr>
              <a:t>Direct the reader to the tables and figures</a:t>
            </a:r>
          </a:p>
          <a:p>
            <a:pPr marL="270000" indent="-270000">
              <a:lnSpc>
                <a:spcPct val="95000"/>
              </a:lnSpc>
              <a:spcAft>
                <a:spcPts val="300"/>
              </a:spcAft>
              <a:buFont typeface="Arial"/>
              <a:buChar char="•"/>
            </a:pPr>
            <a:r>
              <a:rPr lang="en-GB" sz="1600" b="1" dirty="0">
                <a:solidFill>
                  <a:srgbClr val="6E6455"/>
                </a:solidFill>
              </a:rPr>
              <a:t>Write short sentences</a:t>
            </a:r>
          </a:p>
          <a:p>
            <a:pPr marL="270000" indent="-270000">
              <a:lnSpc>
                <a:spcPct val="95000"/>
              </a:lnSpc>
              <a:spcAft>
                <a:spcPts val="300"/>
              </a:spcAft>
              <a:buFont typeface="Arial"/>
              <a:buChar char="•"/>
            </a:pPr>
            <a:r>
              <a:rPr lang="en-GB" sz="1600" b="1" dirty="0">
                <a:solidFill>
                  <a:srgbClr val="6E6455"/>
                </a:solidFill>
              </a:rPr>
              <a:t>Structure using sub-headings and bullets</a:t>
            </a:r>
          </a:p>
          <a:p>
            <a:pPr marL="270000" indent="-270000">
              <a:lnSpc>
                <a:spcPct val="95000"/>
              </a:lnSpc>
              <a:spcAft>
                <a:spcPts val="300"/>
              </a:spcAft>
              <a:buFont typeface="Arial"/>
              <a:buChar char="•"/>
            </a:pPr>
            <a:r>
              <a:rPr lang="en-GB" sz="1600" b="1" dirty="0">
                <a:solidFill>
                  <a:srgbClr val="6E6455"/>
                </a:solidFill>
              </a:rPr>
              <a:t>Keep tables and figures near the relevant text</a:t>
            </a:r>
          </a:p>
        </p:txBody>
      </p:sp>
      <p:sp>
        <p:nvSpPr>
          <p:cNvPr id="10" name="TextBox 9"/>
          <p:cNvSpPr txBox="1"/>
          <p:nvPr/>
        </p:nvSpPr>
        <p:spPr>
          <a:xfrm>
            <a:off x="5951985" y="3429000"/>
            <a:ext cx="4478779" cy="1728192"/>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 results in the text complement the tables and figures, but the paragraph is a solid block of text and some of the sentences are very long.</a:t>
            </a:r>
          </a:p>
          <a:p>
            <a:pPr>
              <a:spcAft>
                <a:spcPts val="300"/>
              </a:spcAft>
            </a:pPr>
            <a:r>
              <a:rPr lang="en-GB" sz="1400" dirty="0">
                <a:solidFill>
                  <a:schemeClr val="bg1"/>
                </a:solidFill>
              </a:rPr>
              <a:t>Consider using sub-headings or bullets and moving the relevant text adjacent to the tables and figures to help the reader navigate.</a:t>
            </a:r>
          </a:p>
          <a:p>
            <a:pPr>
              <a:spcAft>
                <a:spcPts val="300"/>
              </a:spcAft>
            </a:pPr>
            <a:r>
              <a:rPr lang="en-GB" sz="1400" i="1" dirty="0">
                <a:solidFill>
                  <a:schemeClr val="bg1"/>
                </a:solidFill>
              </a:rPr>
              <a:t>See how to improve in the next slide.</a:t>
            </a:r>
          </a:p>
        </p:txBody>
      </p:sp>
    </p:spTree>
    <p:extLst>
      <p:ext uri="{BB962C8B-B14F-4D97-AF65-F5344CB8AC3E}">
        <p14:creationId xmlns:p14="http://schemas.microsoft.com/office/powerpoint/2010/main" val="142087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9" presetClass="emph" presetSubtype="0" nodeType="withEffect">
                                  <p:stCondLst>
                                    <p:cond delay="500"/>
                                  </p:stCondLst>
                                  <p:childTnLst>
                                    <p:set>
                                      <p:cBhvr rctx="PPT">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
                                        <p:tgtEl>
                                          <p:spTgt spid="5">
                                            <p:txEl>
                                              <p:pRg st="0" end="0"/>
                                            </p:txEl>
                                          </p:spTgt>
                                        </p:tgtEl>
                                      </p:cBhvr>
                                    </p:animEffect>
                                  </p:childTnLst>
                                </p:cTn>
                              </p:par>
                            </p:childTnLst>
                          </p:cTn>
                        </p:par>
                        <p:par>
                          <p:cTn id="21" fill="hold">
                            <p:stCondLst>
                              <p:cond delay="9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
                                        <p:tgtEl>
                                          <p:spTgt spid="5">
                                            <p:txEl>
                                              <p:pRg st="1" end="1"/>
                                            </p:txEl>
                                          </p:spTgt>
                                        </p:tgtEl>
                                      </p:cBhvr>
                                    </p:animEffec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
                                        <p:tgtEl>
                                          <p:spTgt spid="5">
                                            <p:txEl>
                                              <p:pRg st="2" end="2"/>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
                                        <p:tgtEl>
                                          <p:spTgt spid="5">
                                            <p:txEl>
                                              <p:pRg st="3" end="3"/>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200"/>
                                        <p:tgtEl>
                                          <p:spTgt spid="5">
                                            <p:txEl>
                                              <p:pRg st="4" end="4"/>
                                            </p:txEl>
                                          </p:spTgt>
                                        </p:tgtEl>
                                      </p:cBhvr>
                                    </p:animEffect>
                                  </p:childTnLst>
                                </p:cTn>
                              </p:par>
                            </p:childTnLst>
                          </p:cTn>
                        </p:par>
                        <p:par>
                          <p:cTn id="37" fill="hold">
                            <p:stCondLst>
                              <p:cond delay="17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5. Results – Example</a:t>
            </a:r>
            <a:endParaRPr lang="en-US" dirty="0"/>
          </a:p>
        </p:txBody>
      </p:sp>
      <p:sp>
        <p:nvSpPr>
          <p:cNvPr id="4" name="Content Placeholder 2"/>
          <p:cNvSpPr txBox="1">
            <a:spLocks/>
          </p:cNvSpPr>
          <p:nvPr/>
        </p:nvSpPr>
        <p:spPr bwMode="auto">
          <a:xfrm>
            <a:off x="1919536" y="5949280"/>
            <a:ext cx="122413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rgbClr val="29529B"/>
                </a:solidFill>
              </a:rPr>
              <a:t>113 words</a:t>
            </a:r>
          </a:p>
        </p:txBody>
      </p:sp>
      <p:sp>
        <p:nvSpPr>
          <p:cNvPr id="5" name="TextBox 4"/>
          <p:cNvSpPr txBox="1"/>
          <p:nvPr/>
        </p:nvSpPr>
        <p:spPr>
          <a:xfrm>
            <a:off x="1927748" y="1517650"/>
            <a:ext cx="8344716" cy="1767334"/>
          </a:xfrm>
          <a:prstGeom prst="rect">
            <a:avLst/>
          </a:prstGeom>
          <a:solidFill>
            <a:schemeClr val="accent4">
              <a:lumMod val="20000"/>
              <a:lumOff val="80000"/>
            </a:schemeClr>
          </a:solidFill>
        </p:spPr>
        <p:txBody>
          <a:bodyPr wrap="square" rtlCol="0">
            <a:noAutofit/>
          </a:bodyPr>
          <a:lstStyle/>
          <a:p>
            <a:pPr>
              <a:spcAft>
                <a:spcPts val="300"/>
              </a:spcAft>
            </a:pPr>
            <a:r>
              <a:rPr lang="en-GB" sz="1200" dirty="0">
                <a:solidFill>
                  <a:schemeClr val="accent4"/>
                </a:solidFill>
              </a:rPr>
              <a:t>Both study-groups were comparable in regards to the severity of TBIs, the gender- and age-distribution </a:t>
            </a:r>
            <a:br>
              <a:rPr lang="en-GB" sz="1200" dirty="0">
                <a:solidFill>
                  <a:schemeClr val="accent4"/>
                </a:solidFill>
              </a:rPr>
            </a:br>
            <a:r>
              <a:rPr lang="en-GB" sz="1200" dirty="0">
                <a:solidFill>
                  <a:schemeClr val="accent4"/>
                </a:solidFill>
              </a:rPr>
              <a:t>(Fig. 1-3). By implementation of the new algorithm the amount of skull x-rays could be reduced from 31%  of all children with TBIs in the study-group between 2005 and 2006 down to 9% in the study-group between 2008 and 2009 (Fig. 4).  This was highly significant (p&lt;0.00001). On the other hand the amount of performed CCTs did not increase (6.4% vs. 7.7%), see figure 5. No live-threatening events were missed with the new algorithm. The mean in-hospital stay remained constant and no higher rates of re-admissions were observed also. It has to be mentioned, that the rate of pathological findings in the skull x-rays could not be increased significantly by this more specific algorithm (24% vs. 19%; p=0.52). The decision whether a skull x-ray had to be done was mostly made by the new algorithm. Only 5 out of 408 children received a skull x-ray which could not be reproduced by the algorithm.</a:t>
            </a:r>
          </a:p>
        </p:txBody>
      </p:sp>
      <p:sp>
        <p:nvSpPr>
          <p:cNvPr id="7" name="TextBox 6"/>
          <p:cNvSpPr txBox="1"/>
          <p:nvPr/>
        </p:nvSpPr>
        <p:spPr>
          <a:xfrm>
            <a:off x="1919536" y="3933056"/>
            <a:ext cx="8344716" cy="1923694"/>
          </a:xfrm>
          <a:prstGeom prst="rect">
            <a:avLst/>
          </a:prstGeom>
          <a:solidFill>
            <a:schemeClr val="accent6">
              <a:lumMod val="20000"/>
              <a:lumOff val="80000"/>
            </a:schemeClr>
          </a:solidFill>
        </p:spPr>
        <p:txBody>
          <a:bodyPr wrap="square" rtlCol="0">
            <a:noAutofit/>
          </a:bodyPr>
          <a:lstStyle/>
          <a:p>
            <a:pPr marL="144000" indent="-144000">
              <a:lnSpc>
                <a:spcPct val="95000"/>
              </a:lnSpc>
              <a:spcAft>
                <a:spcPts val="300"/>
              </a:spcAft>
              <a:buFont typeface="Arial"/>
              <a:buChar char="•"/>
            </a:pPr>
            <a:r>
              <a:rPr lang="en-GB" sz="1200" dirty="0">
                <a:solidFill>
                  <a:schemeClr val="accent6"/>
                </a:solidFill>
              </a:rPr>
              <a:t>The study-groups were comparable with respect to TBI severity, gender and age-distribution (Figs. 1-3)</a:t>
            </a:r>
          </a:p>
          <a:p>
            <a:pPr marL="144000" indent="-144000">
              <a:lnSpc>
                <a:spcPct val="95000"/>
              </a:lnSpc>
              <a:buFont typeface="Arial"/>
              <a:buChar char="•"/>
            </a:pPr>
            <a:r>
              <a:rPr lang="en-GB" sz="1200" dirty="0">
                <a:solidFill>
                  <a:schemeClr val="accent6"/>
                </a:solidFill>
              </a:rPr>
              <a:t>Implementing the new algorithm:</a:t>
            </a:r>
          </a:p>
          <a:p>
            <a:pPr marL="315450" lvl="1" indent="-171450">
              <a:lnSpc>
                <a:spcPct val="95000"/>
              </a:lnSpc>
              <a:buFont typeface="Lucida Grande"/>
              <a:buChar char="-"/>
            </a:pPr>
            <a:r>
              <a:rPr lang="en-GB" sz="1000" dirty="0">
                <a:solidFill>
                  <a:schemeClr val="accent6"/>
                </a:solidFill>
              </a:rPr>
              <a:t>Significantly reduced the need for skull x-rays from 31% (between 2005-6) to 9% (between 2008-9; Fig. 4; p&lt;0.00001)</a:t>
            </a:r>
          </a:p>
          <a:p>
            <a:pPr marL="315450" lvl="1" indent="-171450">
              <a:lnSpc>
                <a:spcPct val="95000"/>
              </a:lnSpc>
              <a:buFont typeface="Lucida Grande"/>
              <a:buChar char="-"/>
            </a:pPr>
            <a:r>
              <a:rPr lang="en-GB" sz="1000" dirty="0">
                <a:solidFill>
                  <a:schemeClr val="accent6"/>
                </a:solidFill>
              </a:rPr>
              <a:t>Did not increase the need for CCTs (6.4% vs. 7.7%; Fig 5)</a:t>
            </a:r>
          </a:p>
          <a:p>
            <a:pPr marL="315450" lvl="1" indent="-171450">
              <a:lnSpc>
                <a:spcPct val="95000"/>
              </a:lnSpc>
              <a:spcAft>
                <a:spcPts val="300"/>
              </a:spcAft>
              <a:buFont typeface="Lucida Grande"/>
              <a:buChar char="-"/>
            </a:pPr>
            <a:r>
              <a:rPr lang="en-GB" sz="1000" dirty="0">
                <a:solidFill>
                  <a:schemeClr val="accent6"/>
                </a:solidFill>
              </a:rPr>
              <a:t>Did not miss life-threatening events</a:t>
            </a:r>
          </a:p>
          <a:p>
            <a:pPr marL="144000" indent="-144000">
              <a:lnSpc>
                <a:spcPct val="95000"/>
              </a:lnSpc>
              <a:spcAft>
                <a:spcPts val="300"/>
              </a:spcAft>
              <a:buFont typeface="Arial"/>
              <a:buChar char="•"/>
            </a:pPr>
            <a:r>
              <a:rPr lang="en-GB" sz="1200" dirty="0">
                <a:solidFill>
                  <a:schemeClr val="accent6"/>
                </a:solidFill>
              </a:rPr>
              <a:t>The mean in-hospital stay remained constant and there was no increase in re-admission rates</a:t>
            </a:r>
          </a:p>
          <a:p>
            <a:pPr marL="144000" indent="-144000">
              <a:lnSpc>
                <a:spcPct val="95000"/>
              </a:lnSpc>
              <a:spcAft>
                <a:spcPts val="300"/>
              </a:spcAft>
              <a:buFont typeface="Arial"/>
              <a:buChar char="•"/>
            </a:pPr>
            <a:r>
              <a:rPr lang="en-GB" sz="1200" dirty="0">
                <a:solidFill>
                  <a:schemeClr val="accent6"/>
                </a:solidFill>
              </a:rPr>
              <a:t>The rate of detecting pathological findings on skull x-ray was not significantly increased </a:t>
            </a:r>
            <a:br>
              <a:rPr lang="en-GB" sz="1200" dirty="0">
                <a:solidFill>
                  <a:schemeClr val="accent6"/>
                </a:solidFill>
              </a:rPr>
            </a:br>
            <a:r>
              <a:rPr lang="en-GB" sz="1200" dirty="0">
                <a:solidFill>
                  <a:schemeClr val="accent6"/>
                </a:solidFill>
              </a:rPr>
              <a:t>(24% vs. 19%; p=0.52)</a:t>
            </a:r>
          </a:p>
          <a:p>
            <a:pPr marL="144000" indent="-144000">
              <a:lnSpc>
                <a:spcPct val="95000"/>
              </a:lnSpc>
              <a:spcAft>
                <a:spcPts val="300"/>
              </a:spcAft>
              <a:buFont typeface="Arial"/>
              <a:buChar char="•"/>
            </a:pPr>
            <a:r>
              <a:rPr lang="en-GB" sz="1200" dirty="0">
                <a:solidFill>
                  <a:schemeClr val="accent6"/>
                </a:solidFill>
              </a:rPr>
              <a:t>The new algorithm predominantly determined the need for a skull x-ray; only five children (out of 408) </a:t>
            </a:r>
            <a:br>
              <a:rPr lang="en-GB" sz="1200" dirty="0">
                <a:solidFill>
                  <a:schemeClr val="accent6"/>
                </a:solidFill>
              </a:rPr>
            </a:br>
            <a:r>
              <a:rPr lang="en-GB" sz="1200" dirty="0">
                <a:solidFill>
                  <a:schemeClr val="accent6"/>
                </a:solidFill>
              </a:rPr>
              <a:t>received a skull x-ray which could not be reproduced by the algorithm </a:t>
            </a:r>
          </a:p>
        </p:txBody>
      </p:sp>
      <p:sp>
        <p:nvSpPr>
          <p:cNvPr id="8" name="Content Placeholder 2"/>
          <p:cNvSpPr txBox="1">
            <a:spLocks/>
          </p:cNvSpPr>
          <p:nvPr/>
        </p:nvSpPr>
        <p:spPr bwMode="auto">
          <a:xfrm>
            <a:off x="1919536" y="3356993"/>
            <a:ext cx="1944216" cy="33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chemeClr val="tx2"/>
                </a:solidFill>
              </a:rPr>
              <a:t>169 words</a:t>
            </a:r>
          </a:p>
        </p:txBody>
      </p:sp>
      <p:sp>
        <p:nvSpPr>
          <p:cNvPr id="10" name="Pentagon 9"/>
          <p:cNvSpPr/>
          <p:nvPr/>
        </p:nvSpPr>
        <p:spPr bwMode="auto">
          <a:xfrm rot="5400000">
            <a:off x="5942885" y="3088501"/>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40274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
                                        <p:tgtEl>
                                          <p:spTgt spid="10"/>
                                        </p:tgtEl>
                                        <p:attrNameLst>
                                          <p:attrName>ppt_y</p:attrName>
                                        </p:attrNameLst>
                                      </p:cBhvr>
                                      <p:tavLst>
                                        <p:tav tm="0">
                                          <p:val>
                                            <p:strVal val="#ppt_y-#ppt_h*1.125000"/>
                                          </p:val>
                                        </p:tav>
                                        <p:tav tm="100000">
                                          <p:val>
                                            <p:strVal val="#ppt_y"/>
                                          </p:val>
                                        </p:tav>
                                      </p:tavLst>
                                    </p:anim>
                                    <p:animEffect transition="in" filter="wipe(down)">
                                      <p:cBhvr>
                                        <p:cTn id="17" dur="100"/>
                                        <p:tgtEl>
                                          <p:spTgt spid="10"/>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
                                        <p:tgtEl>
                                          <p:spTgt spid="7"/>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39631"/>
            <a:ext cx="5993543" cy="3853691"/>
          </a:xfrm>
          <a:prstGeom prst="rect">
            <a:avLst/>
          </a:prstGeom>
          <a:ln>
            <a:solidFill>
              <a:schemeClr val="bg2"/>
            </a:solidFill>
          </a:ln>
          <a:effectLst>
            <a:outerShdw blurRad="101600" dist="50800" dir="2700000" algn="tl" rotWithShape="0">
              <a:srgbClr val="000000">
                <a:alpha val="60000"/>
              </a:srgbClr>
            </a:outerShdw>
          </a:effectLst>
        </p:spPr>
      </p:pic>
      <p:sp>
        <p:nvSpPr>
          <p:cNvPr id="2" name="Title 1"/>
          <p:cNvSpPr>
            <a:spLocks noGrp="1"/>
          </p:cNvSpPr>
          <p:nvPr>
            <p:ph type="title"/>
          </p:nvPr>
        </p:nvSpPr>
        <p:spPr/>
        <p:txBody>
          <a:bodyPr/>
          <a:lstStyle/>
          <a:p>
            <a:r>
              <a:rPr lang="en-GB" altLang="en-US" dirty="0"/>
              <a:t>5. Results – Example</a:t>
            </a:r>
            <a:endParaRPr lang="en-US" dirty="0"/>
          </a:p>
        </p:txBody>
      </p:sp>
      <p:cxnSp>
        <p:nvCxnSpPr>
          <p:cNvPr id="4" name="Straight Arrow Connector 3"/>
          <p:cNvCxnSpPr/>
          <p:nvPr/>
        </p:nvCxnSpPr>
        <p:spPr bwMode="auto">
          <a:xfrm flipH="1">
            <a:off x="6312024" y="2458100"/>
            <a:ext cx="1944216" cy="0"/>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8184233" y="1541810"/>
            <a:ext cx="2246531" cy="1527150"/>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 results are presented as text.</a:t>
            </a:r>
          </a:p>
          <a:p>
            <a:pPr>
              <a:spcAft>
                <a:spcPts val="300"/>
              </a:spcAft>
            </a:pPr>
            <a:r>
              <a:rPr lang="en-GB" sz="1400" dirty="0">
                <a:solidFill>
                  <a:schemeClr val="bg1"/>
                </a:solidFill>
              </a:rPr>
              <a:t>Consider developing a table or figure to create more impact.</a:t>
            </a:r>
          </a:p>
        </p:txBody>
      </p:sp>
      <p:pic>
        <p:nvPicPr>
          <p:cNvPr id="11" name="Picture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5852" t="20388" r="27283" b="51557"/>
          <a:stretch/>
        </p:blipFill>
        <p:spPr>
          <a:xfrm>
            <a:off x="3451838" y="2325327"/>
            <a:ext cx="2808809" cy="1081150"/>
          </a:xfrm>
          <a:prstGeom prst="rect">
            <a:avLst/>
          </a:prstGeom>
          <a:ln w="63500">
            <a:solidFill>
              <a:schemeClr val="bg2"/>
            </a:solidFill>
          </a:ln>
          <a:effectLst/>
        </p:spPr>
      </p:pic>
    </p:spTree>
    <p:extLst>
      <p:ext uri="{BB962C8B-B14F-4D97-AF65-F5344CB8AC3E}">
        <p14:creationId xmlns:p14="http://schemas.microsoft.com/office/powerpoint/2010/main" val="214255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9" presetClass="emph" presetSubtype="0" nodeType="withEffect">
                                  <p:stCondLst>
                                    <p:cond delay="500"/>
                                  </p:stCondLst>
                                  <p:childTnLst>
                                    <p:set>
                                      <p:cBhvr rctx="PPT">
                                        <p:cTn id="9" dur="indefinite"/>
                                        <p:tgtEl>
                                          <p:spTgt spid="6"/>
                                        </p:tgtEl>
                                        <p:attrNameLst>
                                          <p:attrName>style.opacity</p:attrName>
                                        </p:attrNameLst>
                                      </p:cBhvr>
                                      <p:to>
                                        <p:strVal val="0.25"/>
                                      </p:to>
                                    </p:set>
                                    <p:animEffect filter="image" prLst="opacity: 0.25">
                                      <p:cBhvr rctx="IE">
                                        <p:cTn id="10" dur="indefinite"/>
                                        <p:tgtEl>
                                          <p:spTgt spid="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5" y="1523297"/>
            <a:ext cx="3385497" cy="4790771"/>
          </a:xfrm>
          <a:prstGeom prst="rect">
            <a:avLst/>
          </a:prstGeom>
          <a:ln>
            <a:solidFill>
              <a:schemeClr val="bg2"/>
            </a:solidFill>
          </a:ln>
          <a:effectLst>
            <a:outerShdw blurRad="101600" dist="50800" dir="2700000" algn="tl" rotWithShape="0">
              <a:srgbClr val="000000">
                <a:alpha val="60000"/>
              </a:srgbClr>
            </a:outerShdw>
          </a:effectLst>
        </p:spPr>
      </p:pic>
      <p:sp>
        <p:nvSpPr>
          <p:cNvPr id="2" name="Title 1"/>
          <p:cNvSpPr>
            <a:spLocks noGrp="1"/>
          </p:cNvSpPr>
          <p:nvPr>
            <p:ph type="title"/>
          </p:nvPr>
        </p:nvSpPr>
        <p:spPr/>
        <p:txBody>
          <a:bodyPr/>
          <a:lstStyle/>
          <a:p>
            <a:r>
              <a:rPr lang="en-GB" altLang="en-US" dirty="0"/>
              <a:t>6. Conclusions</a:t>
            </a:r>
            <a:endParaRPr lang="en-US" dirty="0"/>
          </a:p>
        </p:txBody>
      </p:sp>
      <p:cxnSp>
        <p:nvCxnSpPr>
          <p:cNvPr id="4" name="Straight Arrow Connector 3"/>
          <p:cNvCxnSpPr/>
          <p:nvPr/>
        </p:nvCxnSpPr>
        <p:spPr bwMode="auto">
          <a:xfrm flipH="1">
            <a:off x="5375920" y="3645024"/>
            <a:ext cx="1728192" cy="1944216"/>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5951985" y="1519108"/>
            <a:ext cx="4478779" cy="2125916"/>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b="1" dirty="0">
                <a:solidFill>
                  <a:srgbClr val="6E6455"/>
                </a:solidFill>
              </a:rPr>
              <a:t>Brief and relevant</a:t>
            </a:r>
          </a:p>
          <a:p>
            <a:pPr marL="270000" indent="-270000">
              <a:lnSpc>
                <a:spcPct val="95000"/>
              </a:lnSpc>
              <a:spcAft>
                <a:spcPts val="300"/>
              </a:spcAft>
              <a:buFont typeface="Arial"/>
              <a:buChar char="•"/>
            </a:pPr>
            <a:r>
              <a:rPr lang="en-GB" b="1" dirty="0">
                <a:solidFill>
                  <a:srgbClr val="6E6455"/>
                </a:solidFill>
              </a:rPr>
              <a:t>Answer the question posed in</a:t>
            </a:r>
            <a:br>
              <a:rPr lang="en-GB" b="1" dirty="0">
                <a:solidFill>
                  <a:srgbClr val="6E6455"/>
                </a:solidFill>
              </a:rPr>
            </a:br>
            <a:r>
              <a:rPr lang="en-GB" b="1" dirty="0">
                <a:solidFill>
                  <a:srgbClr val="6E6455"/>
                </a:solidFill>
              </a:rPr>
              <a:t>the introduction</a:t>
            </a:r>
          </a:p>
          <a:p>
            <a:pPr marL="270000" indent="-270000">
              <a:lnSpc>
                <a:spcPct val="95000"/>
              </a:lnSpc>
              <a:spcAft>
                <a:spcPts val="300"/>
              </a:spcAft>
              <a:buFont typeface="Arial"/>
              <a:buChar char="•"/>
            </a:pPr>
            <a:r>
              <a:rPr lang="en-GB" b="1" dirty="0">
                <a:solidFill>
                  <a:srgbClr val="6E6455"/>
                </a:solidFill>
              </a:rPr>
              <a:t>Suggest future research</a:t>
            </a:r>
          </a:p>
          <a:p>
            <a:pPr marL="270000" indent="-270000">
              <a:lnSpc>
                <a:spcPct val="95000"/>
              </a:lnSpc>
              <a:spcAft>
                <a:spcPts val="300"/>
              </a:spcAft>
              <a:buFont typeface="Arial"/>
              <a:buChar char="•"/>
            </a:pPr>
            <a:r>
              <a:rPr lang="en-GB" b="1" dirty="0">
                <a:solidFill>
                  <a:srgbClr val="6E6455"/>
                </a:solidFill>
              </a:rPr>
              <a:t>No need for a full discussion </a:t>
            </a:r>
            <a:br>
              <a:rPr lang="en-GB" b="1" dirty="0">
                <a:solidFill>
                  <a:srgbClr val="6E6455"/>
                </a:solidFill>
              </a:rPr>
            </a:br>
            <a:r>
              <a:rPr lang="en-GB" b="1" dirty="0">
                <a:solidFill>
                  <a:srgbClr val="6E6455"/>
                </a:solidFill>
              </a:rPr>
              <a:t>(leave it for the manuscript)</a:t>
            </a:r>
          </a:p>
          <a:p>
            <a:pPr marL="270000" indent="-270000">
              <a:lnSpc>
                <a:spcPct val="95000"/>
              </a:lnSpc>
              <a:spcAft>
                <a:spcPts val="300"/>
              </a:spcAft>
              <a:buFont typeface="Arial"/>
              <a:buChar char="•"/>
            </a:pPr>
            <a:r>
              <a:rPr lang="en-GB" b="1" dirty="0">
                <a:solidFill>
                  <a:srgbClr val="6E6455"/>
                </a:solidFill>
              </a:rPr>
              <a:t>Don’t repeat the results</a:t>
            </a:r>
          </a:p>
        </p:txBody>
      </p:sp>
      <p:pic>
        <p:nvPicPr>
          <p:cNvPr id="9" name="Picture 8"/>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87939" b="4127"/>
          <a:stretch/>
        </p:blipFill>
        <p:spPr>
          <a:xfrm>
            <a:off x="1902374" y="5736960"/>
            <a:ext cx="3386072" cy="380160"/>
          </a:xfrm>
          <a:prstGeom prst="rect">
            <a:avLst/>
          </a:prstGeom>
          <a:ln w="63500">
            <a:solidFill>
              <a:schemeClr val="bg2"/>
            </a:solidFill>
          </a:ln>
          <a:effectLst/>
        </p:spPr>
      </p:pic>
      <p:sp>
        <p:nvSpPr>
          <p:cNvPr id="10" name="TextBox 9"/>
          <p:cNvSpPr txBox="1"/>
          <p:nvPr/>
        </p:nvSpPr>
        <p:spPr>
          <a:xfrm>
            <a:off x="5951985" y="3645024"/>
            <a:ext cx="4478779" cy="576064"/>
          </a:xfrm>
          <a:prstGeom prst="rect">
            <a:avLst/>
          </a:prstGeom>
          <a:solidFill>
            <a:schemeClr val="bg2"/>
          </a:solidFill>
        </p:spPr>
        <p:txBody>
          <a:bodyPr wrap="square" rtlCol="0">
            <a:noAutofit/>
          </a:bodyPr>
          <a:lstStyle/>
          <a:p>
            <a:r>
              <a:rPr lang="en-GB" sz="1400" dirty="0">
                <a:solidFill>
                  <a:schemeClr val="bg1"/>
                </a:solidFill>
              </a:rPr>
              <a:t>In this example, the conclusion repeats the results and loses impact.</a:t>
            </a:r>
          </a:p>
        </p:txBody>
      </p:sp>
    </p:spTree>
    <p:extLst>
      <p:ext uri="{BB962C8B-B14F-4D97-AF65-F5344CB8AC3E}">
        <p14:creationId xmlns:p14="http://schemas.microsoft.com/office/powerpoint/2010/main" val="185446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9" presetClass="emph" presetSubtype="0" nodeType="withEffect">
                                  <p:stCondLst>
                                    <p:cond delay="500"/>
                                  </p:stCondLst>
                                  <p:childTnLst>
                                    <p:set>
                                      <p:cBhvr rctx="PPT">
                                        <p:cTn id="9" dur="indefinite"/>
                                        <p:tgtEl>
                                          <p:spTgt spid="6"/>
                                        </p:tgtEl>
                                        <p:attrNameLst>
                                          <p:attrName>style.opacity</p:attrName>
                                        </p:attrNameLst>
                                      </p:cBhvr>
                                      <p:to>
                                        <p:strVal val="0.25"/>
                                      </p:to>
                                    </p:set>
                                    <p:animEffect filter="image" prLst="opacity: 0.25">
                                      <p:cBhvr rctx="IE">
                                        <p:cTn id="10" dur="indefinite"/>
                                        <p:tgtEl>
                                          <p:spTgt spid="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
                                        <p:tgtEl>
                                          <p:spTgt spid="5">
                                            <p:txEl>
                                              <p:pRg st="0" end="0"/>
                                            </p:txEl>
                                          </p:spTgt>
                                        </p:tgtEl>
                                      </p:cBhvr>
                                    </p:animEffect>
                                  </p:childTnLst>
                                </p:cTn>
                              </p:par>
                            </p:childTnLst>
                          </p:cTn>
                        </p:par>
                        <p:par>
                          <p:cTn id="21" fill="hold">
                            <p:stCondLst>
                              <p:cond delay="9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
                                        <p:tgtEl>
                                          <p:spTgt spid="5">
                                            <p:txEl>
                                              <p:pRg st="1" end="1"/>
                                            </p:txEl>
                                          </p:spTgt>
                                        </p:tgtEl>
                                      </p:cBhvr>
                                    </p:animEffec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
                                        <p:tgtEl>
                                          <p:spTgt spid="5">
                                            <p:txEl>
                                              <p:pRg st="2" end="2"/>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
                                        <p:tgtEl>
                                          <p:spTgt spid="5">
                                            <p:txEl>
                                              <p:pRg st="3" end="3"/>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200"/>
                                        <p:tgtEl>
                                          <p:spTgt spid="5">
                                            <p:txEl>
                                              <p:pRg st="4" end="4"/>
                                            </p:txEl>
                                          </p:spTgt>
                                        </p:tgtEl>
                                      </p:cBhvr>
                                    </p:animEffect>
                                  </p:childTnLst>
                                </p:cTn>
                              </p:par>
                            </p:childTnLst>
                          </p:cTn>
                        </p:par>
                        <p:par>
                          <p:cTn id="37" fill="hold">
                            <p:stCondLst>
                              <p:cond delay="17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6. Conclusions – Example</a:t>
            </a:r>
            <a:endParaRPr lang="en-US" dirty="0"/>
          </a:p>
        </p:txBody>
      </p:sp>
      <p:sp>
        <p:nvSpPr>
          <p:cNvPr id="4" name="Content Placeholder 2"/>
          <p:cNvSpPr txBox="1">
            <a:spLocks/>
          </p:cNvSpPr>
          <p:nvPr/>
        </p:nvSpPr>
        <p:spPr bwMode="auto">
          <a:xfrm>
            <a:off x="1919536" y="4365104"/>
            <a:ext cx="122413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rgbClr val="29529B"/>
                </a:solidFill>
              </a:rPr>
              <a:t>30 words</a:t>
            </a:r>
          </a:p>
        </p:txBody>
      </p:sp>
      <p:sp>
        <p:nvSpPr>
          <p:cNvPr id="5" name="TextBox 4"/>
          <p:cNvSpPr txBox="1"/>
          <p:nvPr/>
        </p:nvSpPr>
        <p:spPr>
          <a:xfrm>
            <a:off x="1927748" y="1517650"/>
            <a:ext cx="8344716" cy="1407294"/>
          </a:xfrm>
          <a:prstGeom prst="rect">
            <a:avLst/>
          </a:prstGeom>
          <a:solidFill>
            <a:schemeClr val="accent4">
              <a:lumMod val="20000"/>
              <a:lumOff val="80000"/>
            </a:schemeClr>
          </a:solidFill>
        </p:spPr>
        <p:txBody>
          <a:bodyPr wrap="square" rtlCol="0">
            <a:noAutofit/>
          </a:bodyPr>
          <a:lstStyle/>
          <a:p>
            <a:pPr>
              <a:spcAft>
                <a:spcPts val="300"/>
              </a:spcAft>
            </a:pPr>
            <a:r>
              <a:rPr lang="en-GB" sz="1400" dirty="0">
                <a:solidFill>
                  <a:schemeClr val="accent4"/>
                </a:solidFill>
              </a:rPr>
              <a:t>Implementation of a new, to our hospital setting adapted algorithm for children with mild TBIs was followed by a highly significant reduction of skull x-rays from 1 out of 3 down to 1 out of 10 patients. No life-threatening events were missed and no higher number of re-admissions was observed. We conclude, that using the new, differentiated algorithm can avoid a majority of unnecessary skull x-rays without loosing any diagnostic quality. Therefore children with mild TBIs can be protected from needless radiation and unnecessary costs can be avoided.</a:t>
            </a:r>
          </a:p>
        </p:txBody>
      </p:sp>
      <p:sp>
        <p:nvSpPr>
          <p:cNvPr id="7" name="TextBox 6"/>
          <p:cNvSpPr txBox="1"/>
          <p:nvPr/>
        </p:nvSpPr>
        <p:spPr>
          <a:xfrm>
            <a:off x="1919536" y="3573016"/>
            <a:ext cx="8344716" cy="720080"/>
          </a:xfrm>
          <a:prstGeom prst="rect">
            <a:avLst/>
          </a:prstGeom>
          <a:solidFill>
            <a:schemeClr val="accent6">
              <a:lumMod val="20000"/>
              <a:lumOff val="80000"/>
            </a:schemeClr>
          </a:solidFill>
        </p:spPr>
        <p:txBody>
          <a:bodyPr wrap="square" rtlCol="0">
            <a:noAutofit/>
          </a:bodyPr>
          <a:lstStyle/>
          <a:p>
            <a:pPr>
              <a:lnSpc>
                <a:spcPct val="95000"/>
              </a:lnSpc>
              <a:spcAft>
                <a:spcPts val="300"/>
              </a:spcAft>
            </a:pPr>
            <a:r>
              <a:rPr lang="en-GB" sz="1400" dirty="0">
                <a:solidFill>
                  <a:schemeClr val="accent6"/>
                </a:solidFill>
              </a:rPr>
              <a:t>Implementing a new, setting-specific algorithm for children with </a:t>
            </a:r>
            <a:r>
              <a:rPr lang="en-GB" sz="1400" dirty="0" err="1">
                <a:solidFill>
                  <a:schemeClr val="accent6"/>
                </a:solidFill>
              </a:rPr>
              <a:t>mTBIs</a:t>
            </a:r>
            <a:r>
              <a:rPr lang="en-GB" sz="1400" dirty="0">
                <a:solidFill>
                  <a:schemeClr val="accent6"/>
                </a:solidFill>
              </a:rPr>
              <a:t> significantly reduced the requirement for skull x-rays, without losing diagnostic quality, thereby protecting patients from needless radiation and avoiding unnecessary costs.</a:t>
            </a:r>
          </a:p>
        </p:txBody>
      </p:sp>
      <p:sp>
        <p:nvSpPr>
          <p:cNvPr id="8" name="Content Placeholder 2"/>
          <p:cNvSpPr txBox="1">
            <a:spLocks/>
          </p:cNvSpPr>
          <p:nvPr/>
        </p:nvSpPr>
        <p:spPr bwMode="auto">
          <a:xfrm>
            <a:off x="1919536" y="2996953"/>
            <a:ext cx="1944216" cy="33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chemeClr val="tx2"/>
                </a:solidFill>
              </a:rPr>
              <a:t>88 words</a:t>
            </a:r>
          </a:p>
        </p:txBody>
      </p:sp>
      <p:sp>
        <p:nvSpPr>
          <p:cNvPr id="10" name="Pentagon 9"/>
          <p:cNvSpPr/>
          <p:nvPr/>
        </p:nvSpPr>
        <p:spPr bwMode="auto">
          <a:xfrm rot="5400000">
            <a:off x="5942885" y="2718019"/>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30491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
                                        <p:tgtEl>
                                          <p:spTgt spid="10"/>
                                        </p:tgtEl>
                                        <p:attrNameLst>
                                          <p:attrName>ppt_y</p:attrName>
                                        </p:attrNameLst>
                                      </p:cBhvr>
                                      <p:tavLst>
                                        <p:tav tm="0">
                                          <p:val>
                                            <p:strVal val="#ppt_y-#ppt_h*1.125000"/>
                                          </p:val>
                                        </p:tav>
                                        <p:tav tm="100000">
                                          <p:val>
                                            <p:strVal val="#ppt_y"/>
                                          </p:val>
                                        </p:tav>
                                      </p:tavLst>
                                    </p:anim>
                                    <p:animEffect transition="in" filter="wipe(down)">
                                      <p:cBhvr>
                                        <p:cTn id="17" dur="100"/>
                                        <p:tgtEl>
                                          <p:spTgt spid="10"/>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
                                        <p:tgtEl>
                                          <p:spTgt spid="7"/>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Scientific posters</a:t>
            </a:r>
            <a:endParaRPr lang="en-US" dirty="0"/>
          </a:p>
        </p:txBody>
      </p:sp>
      <p:sp>
        <p:nvSpPr>
          <p:cNvPr id="3" name="Content Placeholder 2"/>
          <p:cNvSpPr>
            <a:spLocks noGrp="1"/>
          </p:cNvSpPr>
          <p:nvPr>
            <p:ph idx="1"/>
          </p:nvPr>
        </p:nvSpPr>
        <p:spPr>
          <a:xfrm>
            <a:off x="658812" y="1076492"/>
            <a:ext cx="8079432" cy="3495526"/>
          </a:xfrm>
        </p:spPr>
        <p:txBody>
          <a:bodyPr/>
          <a:lstStyle/>
          <a:p>
            <a:pPr lvl="1"/>
            <a:r>
              <a:rPr lang="en-US" dirty="0"/>
              <a:t>Are enlarged, graphical presentations of research data</a:t>
            </a:r>
          </a:p>
          <a:p>
            <a:pPr lvl="1"/>
            <a:r>
              <a:rPr lang="en-US" dirty="0"/>
              <a:t>Provide rapid and reliable publications</a:t>
            </a:r>
          </a:p>
          <a:p>
            <a:pPr lvl="1"/>
            <a:r>
              <a:rPr lang="en-US" dirty="0"/>
              <a:t>Note: the abstract is the reference</a:t>
            </a:r>
          </a:p>
          <a:p>
            <a:pPr lvl="1"/>
            <a:r>
              <a:rPr lang="en-US" dirty="0"/>
              <a:t>Include different levels of information</a:t>
            </a:r>
          </a:p>
          <a:p>
            <a:pPr lvl="1"/>
            <a:r>
              <a:rPr lang="en-US" dirty="0"/>
              <a:t>Are presented in a variety of designs and formats</a:t>
            </a:r>
          </a:p>
          <a:p>
            <a:pPr lvl="1"/>
            <a:r>
              <a:rPr lang="en-US" dirty="0"/>
              <a:t>Can compel the viewer to:</a:t>
            </a:r>
          </a:p>
          <a:p>
            <a:pPr lvl="2">
              <a:buFont typeface="Lucida Grande"/>
              <a:buChar char="-"/>
            </a:pPr>
            <a:r>
              <a:rPr lang="en-US" dirty="0"/>
              <a:t>read further</a:t>
            </a:r>
          </a:p>
          <a:p>
            <a:pPr lvl="2">
              <a:buFont typeface="Lucida Grande"/>
              <a:buChar char="-"/>
            </a:pPr>
            <a:r>
              <a:rPr lang="en-US" dirty="0"/>
              <a:t>walk away</a:t>
            </a:r>
          </a:p>
        </p:txBody>
      </p:sp>
      <p:sp>
        <p:nvSpPr>
          <p:cNvPr id="4" name="TextBox 3"/>
          <p:cNvSpPr txBox="1"/>
          <p:nvPr/>
        </p:nvSpPr>
        <p:spPr>
          <a:xfrm>
            <a:off x="457324" y="5752288"/>
            <a:ext cx="8280920" cy="1080120"/>
          </a:xfrm>
          <a:prstGeom prst="rect">
            <a:avLst/>
          </a:prstGeom>
          <a:solidFill>
            <a:schemeClr val="bg2">
              <a:lumMod val="20000"/>
              <a:lumOff val="80000"/>
            </a:schemeClr>
          </a:solidFill>
        </p:spPr>
        <p:txBody>
          <a:bodyPr wrap="square" rtlCol="0">
            <a:noAutofit/>
          </a:bodyPr>
          <a:lstStyle/>
          <a:p>
            <a:r>
              <a:rPr lang="en-GB" b="1" dirty="0">
                <a:solidFill>
                  <a:srgbClr val="6E6455"/>
                </a:solidFill>
              </a:rPr>
              <a:t>The aim of these training slides is to demonstrate the good and </a:t>
            </a:r>
            <a:br>
              <a:rPr lang="en-GB" b="1" dirty="0">
                <a:solidFill>
                  <a:srgbClr val="6E6455"/>
                </a:solidFill>
              </a:rPr>
            </a:br>
            <a:r>
              <a:rPr lang="en-GB" b="1" dirty="0">
                <a:solidFill>
                  <a:srgbClr val="6E6455"/>
                </a:solidFill>
              </a:rPr>
              <a:t>bad elements of poster development and to provide guidance on how to make your posters compelling to the reader</a:t>
            </a:r>
          </a:p>
        </p:txBody>
      </p:sp>
    </p:spTree>
    <p:extLst>
      <p:ext uri="{BB962C8B-B14F-4D97-AF65-F5344CB8AC3E}">
        <p14:creationId xmlns:p14="http://schemas.microsoft.com/office/powerpoint/2010/main" val="18550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2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4" y="2852936"/>
            <a:ext cx="6713907" cy="3356952"/>
          </a:xfrm>
          <a:prstGeom prst="rect">
            <a:avLst/>
          </a:prstGeom>
          <a:ln>
            <a:solidFill>
              <a:schemeClr val="bg2"/>
            </a:solidFill>
          </a:ln>
          <a:effectLst>
            <a:outerShdw blurRad="101600" dist="50800" dir="2700000" algn="tl" rotWithShape="0">
              <a:srgbClr val="000000">
                <a:alpha val="60000"/>
              </a:srgbClr>
            </a:outerShdw>
          </a:effectLst>
        </p:spPr>
      </p:pic>
      <p:sp>
        <p:nvSpPr>
          <p:cNvPr id="2" name="Title 1"/>
          <p:cNvSpPr>
            <a:spLocks noGrp="1"/>
          </p:cNvSpPr>
          <p:nvPr>
            <p:ph type="title"/>
          </p:nvPr>
        </p:nvSpPr>
        <p:spPr/>
        <p:txBody>
          <a:bodyPr/>
          <a:lstStyle/>
          <a:p>
            <a:r>
              <a:rPr lang="en-GB" altLang="en-US" dirty="0"/>
              <a:t>7. References</a:t>
            </a:r>
            <a:endParaRPr lang="en-US" dirty="0"/>
          </a:p>
        </p:txBody>
      </p:sp>
      <p:cxnSp>
        <p:nvCxnSpPr>
          <p:cNvPr id="4" name="Straight Arrow Connector 3"/>
          <p:cNvCxnSpPr/>
          <p:nvPr/>
        </p:nvCxnSpPr>
        <p:spPr bwMode="auto">
          <a:xfrm>
            <a:off x="7608168" y="2492896"/>
            <a:ext cx="0" cy="1944216"/>
          </a:xfrm>
          <a:prstGeom prst="straightConnector1">
            <a:avLst/>
          </a:prstGeom>
          <a:solidFill>
            <a:schemeClr val="accent1"/>
          </a:solidFill>
          <a:ln w="635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4583833" y="1519108"/>
            <a:ext cx="5846931" cy="1765876"/>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b="1" dirty="0">
                <a:solidFill>
                  <a:srgbClr val="6E6455"/>
                </a:solidFill>
              </a:rPr>
              <a:t>Always cite numbers in text</a:t>
            </a:r>
          </a:p>
          <a:p>
            <a:pPr marL="270000" indent="-270000">
              <a:lnSpc>
                <a:spcPct val="95000"/>
              </a:lnSpc>
              <a:spcAft>
                <a:spcPts val="300"/>
              </a:spcAft>
              <a:buFont typeface="Arial"/>
              <a:buChar char="•"/>
            </a:pPr>
            <a:r>
              <a:rPr lang="en-GB" b="1" dirty="0">
                <a:solidFill>
                  <a:srgbClr val="6E6455"/>
                </a:solidFill>
              </a:rPr>
              <a:t>Limit to only relevant references</a:t>
            </a:r>
          </a:p>
          <a:p>
            <a:pPr marL="270000" indent="-270000">
              <a:lnSpc>
                <a:spcPct val="95000"/>
              </a:lnSpc>
              <a:buFont typeface="Arial"/>
              <a:buChar char="•"/>
            </a:pPr>
            <a:r>
              <a:rPr lang="en-GB" b="1" dirty="0">
                <a:solidFill>
                  <a:srgbClr val="6E6455"/>
                </a:solidFill>
              </a:rPr>
              <a:t>In reference list, present as:</a:t>
            </a:r>
          </a:p>
          <a:p>
            <a:pPr marL="540000" indent="-270000">
              <a:lnSpc>
                <a:spcPct val="95000"/>
              </a:lnSpc>
              <a:buFont typeface="Lucida Grande"/>
              <a:buChar char="-"/>
            </a:pPr>
            <a:r>
              <a:rPr lang="en-GB" b="1" dirty="0">
                <a:solidFill>
                  <a:srgbClr val="6E6455"/>
                </a:solidFill>
              </a:rPr>
              <a:t>First author et al</a:t>
            </a:r>
          </a:p>
          <a:p>
            <a:pPr marL="540000" indent="-270000">
              <a:lnSpc>
                <a:spcPct val="95000"/>
              </a:lnSpc>
              <a:buFont typeface="Lucida Grande"/>
              <a:buChar char="-"/>
            </a:pPr>
            <a:r>
              <a:rPr lang="en-GB" b="1" dirty="0">
                <a:solidFill>
                  <a:srgbClr val="6E6455"/>
                </a:solidFill>
              </a:rPr>
              <a:t>No publication title</a:t>
            </a:r>
          </a:p>
          <a:p>
            <a:pPr marL="540000" indent="-270000">
              <a:lnSpc>
                <a:spcPct val="95000"/>
              </a:lnSpc>
              <a:buFont typeface="Lucida Grande"/>
              <a:buChar char="-"/>
            </a:pPr>
            <a:r>
              <a:rPr lang="en-GB" b="1" dirty="0">
                <a:solidFill>
                  <a:srgbClr val="6E6455"/>
                </a:solidFill>
              </a:rPr>
              <a:t>Vancouver style</a:t>
            </a:r>
          </a:p>
        </p:txBody>
      </p:sp>
      <p:sp>
        <p:nvSpPr>
          <p:cNvPr id="10" name="TextBox 9"/>
          <p:cNvSpPr txBox="1"/>
          <p:nvPr/>
        </p:nvSpPr>
        <p:spPr>
          <a:xfrm>
            <a:off x="4583833" y="3284984"/>
            <a:ext cx="5846931" cy="792088"/>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there are 10 references and they are presented in full the reference list takes up a significant proportion of the poster.</a:t>
            </a:r>
          </a:p>
          <a:p>
            <a:pPr>
              <a:spcAft>
                <a:spcPts val="300"/>
              </a:spcAft>
            </a:pPr>
            <a:r>
              <a:rPr lang="en-GB" sz="1400" i="1" dirty="0">
                <a:solidFill>
                  <a:schemeClr val="bg1"/>
                </a:solidFill>
              </a:rPr>
              <a:t>See how to improve in the next slide.</a:t>
            </a:r>
          </a:p>
        </p:txBody>
      </p:sp>
      <p:pic>
        <p:nvPicPr>
          <p:cNvPr id="11" name="Picture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6417" t="52275" b="-1"/>
          <a:stretch/>
        </p:blipFill>
        <p:spPr>
          <a:xfrm>
            <a:off x="7032926" y="4607753"/>
            <a:ext cx="1583355" cy="1602135"/>
          </a:xfrm>
          <a:prstGeom prst="rect">
            <a:avLst/>
          </a:prstGeom>
          <a:ln w="63500">
            <a:solidFill>
              <a:schemeClr val="bg2"/>
            </a:solidFill>
          </a:ln>
          <a:effectLst/>
        </p:spPr>
      </p:pic>
    </p:spTree>
    <p:extLst>
      <p:ext uri="{BB962C8B-B14F-4D97-AF65-F5344CB8AC3E}">
        <p14:creationId xmlns:p14="http://schemas.microsoft.com/office/powerpoint/2010/main" val="34124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9" presetClass="emph" presetSubtype="0" nodeType="withEffect">
                                  <p:stCondLst>
                                    <p:cond delay="500"/>
                                  </p:stCondLst>
                                  <p:childTnLst>
                                    <p:set>
                                      <p:cBhvr rctx="PPT">
                                        <p:cTn id="9" dur="indefinite"/>
                                        <p:tgtEl>
                                          <p:spTgt spid="6"/>
                                        </p:tgtEl>
                                        <p:attrNameLst>
                                          <p:attrName>style.opacity</p:attrName>
                                        </p:attrNameLst>
                                      </p:cBhvr>
                                      <p:to>
                                        <p:strVal val="0.25"/>
                                      </p:to>
                                    </p:set>
                                    <p:animEffect filter="image" prLst="opacity: 0.25">
                                      <p:cBhvr rctx="IE">
                                        <p:cTn id="10" dur="indefinite"/>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
                                        <p:tgtEl>
                                          <p:spTgt spid="5">
                                            <p:txEl>
                                              <p:pRg st="0" end="0"/>
                                            </p:txEl>
                                          </p:spTgt>
                                        </p:tgtEl>
                                      </p:cBhvr>
                                    </p:animEffect>
                                  </p:childTnLst>
                                </p:cTn>
                              </p:par>
                            </p:childTnLst>
                          </p:cTn>
                        </p:par>
                        <p:par>
                          <p:cTn id="21" fill="hold">
                            <p:stCondLst>
                              <p:cond delay="7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
                                        <p:tgtEl>
                                          <p:spTgt spid="5">
                                            <p:txEl>
                                              <p:pRg st="1" end="1"/>
                                            </p:txEl>
                                          </p:spTgt>
                                        </p:tgtEl>
                                      </p:cBhvr>
                                    </p:animEffect>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
                                        <p:tgtEl>
                                          <p:spTgt spid="5">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200"/>
                                        <p:tgtEl>
                                          <p:spTgt spid="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200"/>
                                        <p:tgtEl>
                                          <p:spTgt spid="5">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200"/>
                                        <p:tgtEl>
                                          <p:spTgt spid="5">
                                            <p:txEl>
                                              <p:pRg st="5" end="5"/>
                                            </p:txEl>
                                          </p:spTgt>
                                        </p:tgtEl>
                                      </p:cBhvr>
                                    </p:animEffect>
                                  </p:childTnLst>
                                </p:cTn>
                              </p:par>
                            </p:childTnLst>
                          </p:cTn>
                        </p:par>
                        <p:par>
                          <p:cTn id="38" fill="hold">
                            <p:stCondLst>
                              <p:cond delay="11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7. References – Example</a:t>
            </a:r>
            <a:endParaRPr lang="en-US" dirty="0"/>
          </a:p>
        </p:txBody>
      </p:sp>
      <p:sp>
        <p:nvSpPr>
          <p:cNvPr id="5" name="TextBox 4"/>
          <p:cNvSpPr txBox="1"/>
          <p:nvPr/>
        </p:nvSpPr>
        <p:spPr>
          <a:xfrm>
            <a:off x="1927748" y="1517650"/>
            <a:ext cx="3808212" cy="5007694"/>
          </a:xfrm>
          <a:prstGeom prst="rect">
            <a:avLst/>
          </a:prstGeom>
          <a:solidFill>
            <a:schemeClr val="accent4">
              <a:lumMod val="20000"/>
              <a:lumOff val="80000"/>
            </a:schemeClr>
          </a:solidFill>
        </p:spPr>
        <p:txBody>
          <a:bodyPr wrap="square" rtlCol="0">
            <a:noAutofit/>
          </a:bodyPr>
          <a:lstStyle/>
          <a:p>
            <a:pPr marL="270000" indent="-270000">
              <a:spcAft>
                <a:spcPts val="300"/>
              </a:spcAft>
              <a:buFont typeface="+mj-lt"/>
              <a:buAutoNum type="arabicPeriod"/>
            </a:pPr>
            <a:r>
              <a:rPr lang="en-GB" sz="1400" dirty="0">
                <a:solidFill>
                  <a:schemeClr val="accent4"/>
                </a:solidFill>
              </a:rPr>
              <a:t>Edwards NW, </a:t>
            </a:r>
            <a:r>
              <a:rPr lang="en-GB" sz="1400" dirty="0" err="1">
                <a:solidFill>
                  <a:schemeClr val="accent4"/>
                </a:solidFill>
              </a:rPr>
              <a:t>Fabian</a:t>
            </a:r>
            <a:r>
              <a:rPr lang="en-GB" sz="1400" dirty="0">
                <a:solidFill>
                  <a:schemeClr val="accent4"/>
                </a:solidFill>
              </a:rPr>
              <a:t> TC, et al. Antithrombotic therapy and </a:t>
            </a:r>
            <a:r>
              <a:rPr lang="en-GB" sz="1400" dirty="0" err="1">
                <a:solidFill>
                  <a:schemeClr val="accent4"/>
                </a:solidFill>
              </a:rPr>
              <a:t>endovaxcular</a:t>
            </a:r>
            <a:r>
              <a:rPr lang="en-GB" sz="1400" dirty="0">
                <a:solidFill>
                  <a:schemeClr val="accent4"/>
                </a:solidFill>
              </a:rPr>
              <a:t> stents are effective treatment for blunt carotid injuries: results from </a:t>
            </a:r>
            <a:r>
              <a:rPr lang="en-GB" sz="1400" dirty="0" err="1">
                <a:solidFill>
                  <a:schemeClr val="accent4"/>
                </a:solidFill>
              </a:rPr>
              <a:t>longterm</a:t>
            </a:r>
            <a:r>
              <a:rPr lang="en-GB" sz="1400" dirty="0">
                <a:solidFill>
                  <a:schemeClr val="accent4"/>
                </a:solidFill>
              </a:rPr>
              <a:t> </a:t>
            </a:r>
            <a:r>
              <a:rPr lang="en-GB" sz="1400" dirty="0" err="1">
                <a:solidFill>
                  <a:schemeClr val="accent4"/>
                </a:solidFill>
              </a:rPr>
              <a:t>followup</a:t>
            </a:r>
            <a:r>
              <a:rPr lang="en-GB" sz="1400" dirty="0">
                <a:solidFill>
                  <a:schemeClr val="accent4"/>
                </a:solidFill>
              </a:rPr>
              <a:t>. Journal of the American College of Surgeons. 2007;204(5):1007-13; </a:t>
            </a:r>
            <a:r>
              <a:rPr lang="en-GB" sz="1400" dirty="0" err="1">
                <a:solidFill>
                  <a:schemeClr val="accent4"/>
                </a:solidFill>
              </a:rPr>
              <a:t>dicussion</a:t>
            </a:r>
            <a:r>
              <a:rPr lang="en-GB" sz="1400" dirty="0">
                <a:solidFill>
                  <a:schemeClr val="accent4"/>
                </a:solidFill>
              </a:rPr>
              <a:t> 14-5.</a:t>
            </a:r>
          </a:p>
          <a:p>
            <a:pPr marL="270000" indent="-270000">
              <a:spcAft>
                <a:spcPts val="300"/>
              </a:spcAft>
              <a:buFont typeface="+mj-lt"/>
              <a:buAutoNum type="arabicPeriod"/>
            </a:pPr>
            <a:r>
              <a:rPr lang="en-GB" sz="1400" dirty="0">
                <a:solidFill>
                  <a:schemeClr val="accent4"/>
                </a:solidFill>
              </a:rPr>
              <a:t>Miller PR, </a:t>
            </a:r>
            <a:r>
              <a:rPr lang="en-GB" sz="1400" dirty="0" err="1">
                <a:solidFill>
                  <a:schemeClr val="accent4"/>
                </a:solidFill>
              </a:rPr>
              <a:t>Fabian</a:t>
            </a:r>
            <a:r>
              <a:rPr lang="en-GB" sz="1400" dirty="0">
                <a:solidFill>
                  <a:schemeClr val="accent4"/>
                </a:solidFill>
              </a:rPr>
              <a:t> TC, et al. Prospective screening for blunt cerebrovascular injuries: analysis of diagnostic modalities and outcomes. Annals of Surgery. 2002;236(3):386-93; discussion 93-5.</a:t>
            </a:r>
          </a:p>
          <a:p>
            <a:pPr marL="270000" indent="-270000">
              <a:spcAft>
                <a:spcPts val="300"/>
              </a:spcAft>
              <a:buFont typeface="+mj-lt"/>
              <a:buAutoNum type="arabicPeriod"/>
            </a:pPr>
            <a:r>
              <a:rPr lang="en-GB" sz="1400" dirty="0" err="1">
                <a:solidFill>
                  <a:schemeClr val="accent4"/>
                </a:solidFill>
              </a:rPr>
              <a:t>Cothren</a:t>
            </a:r>
            <a:r>
              <a:rPr lang="en-GB" sz="1400" dirty="0">
                <a:solidFill>
                  <a:schemeClr val="accent4"/>
                </a:solidFill>
              </a:rPr>
              <a:t> CC, Moore EE, et al. Anticoagulation is the gold standard therapy for blunt carotid injuries to reduce stroke rate. Arch Surg. 2004;139(5):540-5; discussion 5-6.</a:t>
            </a:r>
          </a:p>
          <a:p>
            <a:pPr marL="270000" indent="-270000">
              <a:spcAft>
                <a:spcPts val="300"/>
              </a:spcAft>
              <a:buFont typeface="+mj-lt"/>
              <a:buAutoNum type="arabicPeriod"/>
            </a:pPr>
            <a:r>
              <a:rPr lang="en-GB" sz="1400" dirty="0">
                <a:solidFill>
                  <a:schemeClr val="accent4"/>
                </a:solidFill>
              </a:rPr>
              <a:t>Stein DM, Boswell S, et al. Blunt cerebrovascular injuries: does treatment always matter? J Trauma. 2009;66(1):132-43; discussion 43-4.</a:t>
            </a:r>
          </a:p>
          <a:p>
            <a:pPr marL="270000" indent="-270000">
              <a:spcAft>
                <a:spcPts val="300"/>
              </a:spcAft>
              <a:buFont typeface="+mj-lt"/>
              <a:buAutoNum type="arabicPeriod"/>
            </a:pPr>
            <a:r>
              <a:rPr lang="en-GB" sz="1400" dirty="0">
                <a:solidFill>
                  <a:schemeClr val="accent4"/>
                </a:solidFill>
              </a:rPr>
              <a:t>…</a:t>
            </a:r>
          </a:p>
          <a:p>
            <a:pPr marL="270000" indent="-270000">
              <a:spcAft>
                <a:spcPts val="300"/>
              </a:spcAft>
              <a:buFont typeface="+mj-lt"/>
              <a:buAutoNum type="arabicPeriod"/>
            </a:pPr>
            <a:endParaRPr lang="en-GB" sz="1400" dirty="0">
              <a:solidFill>
                <a:schemeClr val="accent4"/>
              </a:solidFill>
            </a:endParaRPr>
          </a:p>
        </p:txBody>
      </p:sp>
      <p:sp>
        <p:nvSpPr>
          <p:cNvPr id="7" name="TextBox 6"/>
          <p:cNvSpPr txBox="1"/>
          <p:nvPr/>
        </p:nvSpPr>
        <p:spPr>
          <a:xfrm>
            <a:off x="6456040" y="1517650"/>
            <a:ext cx="3808212" cy="4575646"/>
          </a:xfrm>
          <a:prstGeom prst="rect">
            <a:avLst/>
          </a:prstGeom>
          <a:solidFill>
            <a:schemeClr val="accent6">
              <a:lumMod val="20000"/>
              <a:lumOff val="80000"/>
            </a:schemeClr>
          </a:solidFill>
        </p:spPr>
        <p:txBody>
          <a:bodyPr wrap="square" rtlCol="0">
            <a:noAutofit/>
          </a:bodyPr>
          <a:lstStyle/>
          <a:p>
            <a:pPr marL="270000" indent="-270000">
              <a:lnSpc>
                <a:spcPct val="95000"/>
              </a:lnSpc>
              <a:spcAft>
                <a:spcPts val="300"/>
              </a:spcAft>
              <a:buFont typeface="+mj-lt"/>
              <a:buAutoNum type="arabicPeriod"/>
            </a:pPr>
            <a:r>
              <a:rPr lang="en-GB" sz="1400" dirty="0">
                <a:solidFill>
                  <a:schemeClr val="accent6"/>
                </a:solidFill>
              </a:rPr>
              <a:t>Edwards NM et al. J Am </a:t>
            </a:r>
            <a:r>
              <a:rPr lang="en-GB" sz="1400" dirty="0" err="1">
                <a:solidFill>
                  <a:schemeClr val="accent6"/>
                </a:solidFill>
              </a:rPr>
              <a:t>Coll</a:t>
            </a:r>
            <a:r>
              <a:rPr lang="en-GB" sz="1400" dirty="0">
                <a:solidFill>
                  <a:schemeClr val="accent6"/>
                </a:solidFill>
              </a:rPr>
              <a:t> Surgeons 2007;204:1007-13.</a:t>
            </a:r>
          </a:p>
          <a:p>
            <a:pPr marL="270000" indent="-270000">
              <a:lnSpc>
                <a:spcPct val="95000"/>
              </a:lnSpc>
              <a:spcAft>
                <a:spcPts val="300"/>
              </a:spcAft>
              <a:buFont typeface="+mj-lt"/>
              <a:buAutoNum type="arabicPeriod"/>
            </a:pPr>
            <a:r>
              <a:rPr lang="en-GB" sz="1400" dirty="0">
                <a:solidFill>
                  <a:schemeClr val="accent6"/>
                </a:solidFill>
              </a:rPr>
              <a:t>Miller PR et al. Ann </a:t>
            </a:r>
            <a:r>
              <a:rPr lang="en-GB" sz="1400" dirty="0" err="1">
                <a:solidFill>
                  <a:schemeClr val="accent6"/>
                </a:solidFill>
              </a:rPr>
              <a:t>Surg</a:t>
            </a:r>
            <a:r>
              <a:rPr lang="en-GB" sz="1400" dirty="0">
                <a:solidFill>
                  <a:schemeClr val="accent6"/>
                </a:solidFill>
              </a:rPr>
              <a:t> 2002;236:386-93</a:t>
            </a:r>
          </a:p>
          <a:p>
            <a:pPr marL="270000" indent="-270000">
              <a:lnSpc>
                <a:spcPct val="95000"/>
              </a:lnSpc>
              <a:spcAft>
                <a:spcPts val="300"/>
              </a:spcAft>
              <a:buFont typeface="+mj-lt"/>
              <a:buAutoNum type="arabicPeriod"/>
            </a:pPr>
            <a:r>
              <a:rPr lang="en-GB" sz="1400" dirty="0" err="1">
                <a:solidFill>
                  <a:schemeClr val="accent6"/>
                </a:solidFill>
              </a:rPr>
              <a:t>Cothren</a:t>
            </a:r>
            <a:r>
              <a:rPr lang="en-GB" sz="1400" dirty="0">
                <a:solidFill>
                  <a:schemeClr val="accent6"/>
                </a:solidFill>
              </a:rPr>
              <a:t> CC et al. Arch </a:t>
            </a:r>
            <a:r>
              <a:rPr lang="en-GB" sz="1400" dirty="0" err="1">
                <a:solidFill>
                  <a:schemeClr val="accent6"/>
                </a:solidFill>
              </a:rPr>
              <a:t>Surg</a:t>
            </a:r>
            <a:r>
              <a:rPr lang="en-GB" sz="1400" dirty="0">
                <a:solidFill>
                  <a:schemeClr val="accent6"/>
                </a:solidFill>
              </a:rPr>
              <a:t> 2004;139:540-5.</a:t>
            </a:r>
          </a:p>
          <a:p>
            <a:pPr marL="270000" indent="-270000">
              <a:lnSpc>
                <a:spcPct val="95000"/>
              </a:lnSpc>
              <a:spcAft>
                <a:spcPts val="300"/>
              </a:spcAft>
              <a:buFont typeface="+mj-lt"/>
              <a:buAutoNum type="arabicPeriod"/>
            </a:pPr>
            <a:r>
              <a:rPr lang="en-GB" sz="1400" dirty="0">
                <a:solidFill>
                  <a:schemeClr val="accent6"/>
                </a:solidFill>
              </a:rPr>
              <a:t>Stein DM et al. J Trauma 2009;66:132-43.</a:t>
            </a:r>
          </a:p>
          <a:p>
            <a:pPr marL="270000" indent="-270000">
              <a:lnSpc>
                <a:spcPct val="95000"/>
              </a:lnSpc>
              <a:spcAft>
                <a:spcPts val="300"/>
              </a:spcAft>
              <a:buFont typeface="+mj-lt"/>
              <a:buAutoNum type="arabicPeriod"/>
            </a:pPr>
            <a:r>
              <a:rPr lang="en-GB" sz="1400" dirty="0">
                <a:solidFill>
                  <a:schemeClr val="accent6"/>
                </a:solidFill>
              </a:rPr>
              <a:t>Emmett KP et al. J Trauma 2011;70:1058-63.</a:t>
            </a:r>
          </a:p>
          <a:p>
            <a:pPr marL="270000" indent="-270000">
              <a:lnSpc>
                <a:spcPct val="95000"/>
              </a:lnSpc>
              <a:spcAft>
                <a:spcPts val="300"/>
              </a:spcAft>
              <a:buFont typeface="+mj-lt"/>
              <a:buAutoNum type="arabicPeriod"/>
            </a:pPr>
            <a:r>
              <a:rPr lang="en-GB" sz="1400" dirty="0">
                <a:solidFill>
                  <a:schemeClr val="accent6"/>
                </a:solidFill>
              </a:rPr>
              <a:t>Bill WL et al. Ann </a:t>
            </a:r>
            <a:r>
              <a:rPr lang="en-GB" sz="1400" dirty="0" err="1">
                <a:solidFill>
                  <a:schemeClr val="accent6"/>
                </a:solidFill>
              </a:rPr>
              <a:t>Surg</a:t>
            </a:r>
            <a:r>
              <a:rPr lang="en-GB" sz="1400" dirty="0">
                <a:solidFill>
                  <a:schemeClr val="accent6"/>
                </a:solidFill>
              </a:rPr>
              <a:t> 2002;235:699-706</a:t>
            </a:r>
          </a:p>
          <a:p>
            <a:pPr marL="270000" indent="-270000">
              <a:lnSpc>
                <a:spcPct val="95000"/>
              </a:lnSpc>
              <a:spcAft>
                <a:spcPts val="300"/>
              </a:spcAft>
              <a:buFont typeface="+mj-lt"/>
              <a:buAutoNum type="arabicPeriod"/>
            </a:pPr>
            <a:r>
              <a:rPr lang="en-GB" sz="1400" dirty="0" err="1">
                <a:solidFill>
                  <a:schemeClr val="accent6"/>
                </a:solidFill>
              </a:rPr>
              <a:t>Cothren</a:t>
            </a:r>
            <a:r>
              <a:rPr lang="en-GB" sz="1400" dirty="0">
                <a:solidFill>
                  <a:schemeClr val="accent6"/>
                </a:solidFill>
              </a:rPr>
              <a:t> CC et al. Arch </a:t>
            </a:r>
            <a:r>
              <a:rPr lang="en-GB" sz="1400" dirty="0" err="1">
                <a:solidFill>
                  <a:schemeClr val="accent6"/>
                </a:solidFill>
              </a:rPr>
              <a:t>Surg</a:t>
            </a:r>
            <a:r>
              <a:rPr lang="en-GB" sz="1400" dirty="0">
                <a:solidFill>
                  <a:schemeClr val="accent6"/>
                </a:solidFill>
              </a:rPr>
              <a:t> 2009;144:685-90.</a:t>
            </a:r>
          </a:p>
          <a:p>
            <a:pPr marL="270000" indent="-270000">
              <a:lnSpc>
                <a:spcPct val="95000"/>
              </a:lnSpc>
              <a:spcAft>
                <a:spcPts val="300"/>
              </a:spcAft>
              <a:buFont typeface="+mj-lt"/>
              <a:buAutoNum type="arabicPeriod"/>
            </a:pPr>
            <a:r>
              <a:rPr lang="en-GB" sz="1400" dirty="0" err="1">
                <a:solidFill>
                  <a:schemeClr val="accent6"/>
                </a:solidFill>
              </a:rPr>
              <a:t>DiCocco</a:t>
            </a:r>
            <a:r>
              <a:rPr lang="en-GB" sz="1400" dirty="0">
                <a:solidFill>
                  <a:schemeClr val="accent6"/>
                </a:solidFill>
              </a:rPr>
              <a:t> JM et al. J Trauma Acute Care </a:t>
            </a:r>
            <a:r>
              <a:rPr lang="en-GB" sz="1400" dirty="0" err="1">
                <a:solidFill>
                  <a:schemeClr val="accent6"/>
                </a:solidFill>
              </a:rPr>
              <a:t>Surg</a:t>
            </a:r>
            <a:r>
              <a:rPr lang="en-GB" sz="1400" dirty="0">
                <a:solidFill>
                  <a:schemeClr val="accent6"/>
                </a:solidFill>
              </a:rPr>
              <a:t> 2013;74:755-60.</a:t>
            </a:r>
          </a:p>
          <a:p>
            <a:pPr marL="270000" indent="-270000">
              <a:lnSpc>
                <a:spcPct val="95000"/>
              </a:lnSpc>
              <a:spcAft>
                <a:spcPts val="300"/>
              </a:spcAft>
              <a:buFont typeface="+mj-lt"/>
              <a:buAutoNum type="arabicPeriod"/>
            </a:pPr>
            <a:r>
              <a:rPr lang="en-GB" sz="1400" dirty="0">
                <a:solidFill>
                  <a:schemeClr val="accent6"/>
                </a:solidFill>
              </a:rPr>
              <a:t>Byrnes MC et al. J </a:t>
            </a:r>
            <a:r>
              <a:rPr lang="en-GB" sz="1400" dirty="0" err="1">
                <a:solidFill>
                  <a:schemeClr val="accent6"/>
                </a:solidFill>
              </a:rPr>
              <a:t>Emerg</a:t>
            </a:r>
            <a:r>
              <a:rPr lang="en-GB" sz="1400" dirty="0">
                <a:solidFill>
                  <a:schemeClr val="accent6"/>
                </a:solidFill>
              </a:rPr>
              <a:t> </a:t>
            </a:r>
            <a:r>
              <a:rPr lang="en-GB" sz="1400" dirty="0" err="1">
                <a:solidFill>
                  <a:schemeClr val="accent6"/>
                </a:solidFill>
              </a:rPr>
              <a:t>Surg</a:t>
            </a:r>
            <a:r>
              <a:rPr lang="en-GB" sz="1400" dirty="0">
                <a:solidFill>
                  <a:schemeClr val="accent6"/>
                </a:solidFill>
              </a:rPr>
              <a:t> 2012;7:25.</a:t>
            </a:r>
          </a:p>
          <a:p>
            <a:pPr marL="270000" indent="-270000">
              <a:lnSpc>
                <a:spcPct val="95000"/>
              </a:lnSpc>
              <a:spcAft>
                <a:spcPts val="300"/>
              </a:spcAft>
              <a:buFont typeface="+mj-lt"/>
              <a:buAutoNum type="arabicPeriod"/>
            </a:pPr>
            <a:r>
              <a:rPr lang="en-GB" sz="1400" dirty="0">
                <a:solidFill>
                  <a:schemeClr val="accent6"/>
                </a:solidFill>
              </a:rPr>
              <a:t>Kitagawa RS et al. J </a:t>
            </a:r>
            <a:r>
              <a:rPr lang="en-GB" sz="1400" dirty="0" err="1">
                <a:solidFill>
                  <a:schemeClr val="accent6"/>
                </a:solidFill>
              </a:rPr>
              <a:t>Neurosurg</a:t>
            </a:r>
            <a:r>
              <a:rPr lang="en-GB" sz="1400" dirty="0">
                <a:solidFill>
                  <a:schemeClr val="accent6"/>
                </a:solidFill>
              </a:rPr>
              <a:t> 2013;119:324-31.</a:t>
            </a:r>
          </a:p>
        </p:txBody>
      </p:sp>
      <p:sp>
        <p:nvSpPr>
          <p:cNvPr id="10" name="Pentagon 9"/>
          <p:cNvSpPr/>
          <p:nvPr/>
        </p:nvSpPr>
        <p:spPr bwMode="auto">
          <a:xfrm>
            <a:off x="5951984" y="2718019"/>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36366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
                                        <p:tgtEl>
                                          <p:spTgt spid="10"/>
                                        </p:tgtEl>
                                        <p:attrNameLst>
                                          <p:attrName>ppt_x</p:attrName>
                                        </p:attrNameLst>
                                      </p:cBhvr>
                                      <p:tavLst>
                                        <p:tav tm="0">
                                          <p:val>
                                            <p:strVal val="#ppt_x-#ppt_w*1.125000"/>
                                          </p:val>
                                        </p:tav>
                                        <p:tav tm="100000">
                                          <p:val>
                                            <p:strVal val="#ppt_x"/>
                                          </p:val>
                                        </p:tav>
                                      </p:tavLst>
                                    </p:anim>
                                    <p:animEffect transition="in" filter="wipe(right)">
                                      <p:cBhvr>
                                        <p:cTn id="13" dur="100"/>
                                        <p:tgtEl>
                                          <p:spTgt spid="10"/>
                                        </p:tgtEl>
                                      </p:cBhvr>
                                    </p:animEffect>
                                  </p:childTnLst>
                                </p:cTn>
                              </p:par>
                            </p:childTnLst>
                          </p:cTn>
                        </p:par>
                        <p:par>
                          <p:cTn id="14" fill="hold">
                            <p:stCondLst>
                              <p:cond delay="1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4" y="1539630"/>
            <a:ext cx="8019815" cy="4703300"/>
          </a:xfrm>
          <a:prstGeom prst="rect">
            <a:avLst/>
          </a:prstGeom>
          <a:ln>
            <a:solidFill>
              <a:schemeClr val="bg2"/>
            </a:solidFill>
          </a:ln>
          <a:effectLst>
            <a:outerShdw blurRad="101600" dist="50800" dir="2700000" algn="tl" rotWithShape="0">
              <a:srgbClr val="000000">
                <a:alpha val="60000"/>
              </a:srgbClr>
            </a:outerShdw>
          </a:effectLst>
        </p:spPr>
      </p:pic>
      <p:pic>
        <p:nvPicPr>
          <p:cNvPr id="12" name="Picture 11"/>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702" t="24003" r="1681" b="3570"/>
          <a:stretch/>
        </p:blipFill>
        <p:spPr>
          <a:xfrm>
            <a:off x="2038854" y="2668549"/>
            <a:ext cx="7748534" cy="3406477"/>
          </a:xfrm>
          <a:prstGeom prst="rect">
            <a:avLst/>
          </a:prstGeom>
          <a:ln w="63500">
            <a:solidFill>
              <a:schemeClr val="bg2"/>
            </a:solidFill>
          </a:ln>
          <a:effectLst/>
        </p:spPr>
      </p:pic>
      <p:sp>
        <p:nvSpPr>
          <p:cNvPr id="2" name="Title 1"/>
          <p:cNvSpPr>
            <a:spLocks noGrp="1"/>
          </p:cNvSpPr>
          <p:nvPr>
            <p:ph type="title"/>
          </p:nvPr>
        </p:nvSpPr>
        <p:spPr/>
        <p:txBody>
          <a:bodyPr/>
          <a:lstStyle/>
          <a:p>
            <a:r>
              <a:rPr lang="en-GB" altLang="en-US" dirty="0"/>
              <a:t>8. Tables and figures</a:t>
            </a:r>
            <a:endParaRPr lang="en-US" dirty="0"/>
          </a:p>
        </p:txBody>
      </p:sp>
      <p:sp>
        <p:nvSpPr>
          <p:cNvPr id="5" name="TextBox 4"/>
          <p:cNvSpPr txBox="1"/>
          <p:nvPr/>
        </p:nvSpPr>
        <p:spPr>
          <a:xfrm>
            <a:off x="4511825" y="1519108"/>
            <a:ext cx="5918939" cy="1549852"/>
          </a:xfrm>
          <a:prstGeom prst="rect">
            <a:avLst/>
          </a:prstGeom>
          <a:solidFill>
            <a:schemeClr val="bg2">
              <a:lumMod val="20000"/>
              <a:lumOff val="80000"/>
            </a:schemeClr>
          </a:solidFill>
        </p:spPr>
        <p:txBody>
          <a:bodyPr wrap="square" rtlCol="0">
            <a:noAutofit/>
          </a:bodyPr>
          <a:lstStyle/>
          <a:p>
            <a:pPr marL="270000" indent="-270000">
              <a:lnSpc>
                <a:spcPct val="95000"/>
              </a:lnSpc>
              <a:spcAft>
                <a:spcPts val="300"/>
              </a:spcAft>
              <a:buFont typeface="Arial"/>
              <a:buChar char="•"/>
            </a:pPr>
            <a:r>
              <a:rPr lang="en-GB" b="1" dirty="0">
                <a:solidFill>
                  <a:srgbClr val="6E6455"/>
                </a:solidFill>
              </a:rPr>
              <a:t>Combine figures and tables (aim for a total of 5)</a:t>
            </a:r>
          </a:p>
          <a:p>
            <a:pPr marL="270000" indent="-270000">
              <a:lnSpc>
                <a:spcPct val="95000"/>
              </a:lnSpc>
              <a:spcAft>
                <a:spcPts val="300"/>
              </a:spcAft>
              <a:buFont typeface="Arial"/>
              <a:buChar char="•"/>
            </a:pPr>
            <a:r>
              <a:rPr lang="en-GB" b="1" dirty="0">
                <a:solidFill>
                  <a:srgbClr val="6E6455"/>
                </a:solidFill>
              </a:rPr>
              <a:t>Use unusual figure formats and graphics</a:t>
            </a:r>
          </a:p>
          <a:p>
            <a:pPr marL="270000" indent="-270000">
              <a:lnSpc>
                <a:spcPct val="95000"/>
              </a:lnSpc>
              <a:spcAft>
                <a:spcPts val="300"/>
              </a:spcAft>
              <a:buFont typeface="Arial"/>
              <a:buChar char="•"/>
            </a:pPr>
            <a:r>
              <a:rPr lang="en-GB" b="1" dirty="0">
                <a:solidFill>
                  <a:srgbClr val="6E6455"/>
                </a:solidFill>
              </a:rPr>
              <a:t>Simplify tables</a:t>
            </a:r>
          </a:p>
          <a:p>
            <a:pPr marL="270000" indent="-270000">
              <a:lnSpc>
                <a:spcPct val="95000"/>
              </a:lnSpc>
              <a:spcAft>
                <a:spcPts val="300"/>
              </a:spcAft>
              <a:buFont typeface="Arial"/>
              <a:buChar char="•"/>
            </a:pPr>
            <a:r>
              <a:rPr lang="en-GB" b="1" dirty="0">
                <a:solidFill>
                  <a:srgbClr val="6E6455"/>
                </a:solidFill>
              </a:rPr>
              <a:t>Do not duplicate information</a:t>
            </a:r>
          </a:p>
          <a:p>
            <a:pPr marL="270000" indent="-270000">
              <a:lnSpc>
                <a:spcPct val="95000"/>
              </a:lnSpc>
              <a:spcAft>
                <a:spcPts val="300"/>
              </a:spcAft>
              <a:buFont typeface="Arial"/>
              <a:buChar char="•"/>
            </a:pPr>
            <a:r>
              <a:rPr lang="en-GB" b="1" dirty="0">
                <a:solidFill>
                  <a:srgbClr val="6E6455"/>
                </a:solidFill>
              </a:rPr>
              <a:t>Use </a:t>
            </a:r>
            <a:r>
              <a:rPr lang="en-GB" b="1" dirty="0" err="1">
                <a:solidFill>
                  <a:srgbClr val="6E6455"/>
                </a:solidFill>
              </a:rPr>
              <a:t>color</a:t>
            </a:r>
            <a:r>
              <a:rPr lang="en-GB" b="1" dirty="0">
                <a:solidFill>
                  <a:srgbClr val="6E6455"/>
                </a:solidFill>
              </a:rPr>
              <a:t> creatively</a:t>
            </a:r>
          </a:p>
        </p:txBody>
      </p:sp>
      <p:sp>
        <p:nvSpPr>
          <p:cNvPr id="10" name="TextBox 9"/>
          <p:cNvSpPr txBox="1"/>
          <p:nvPr/>
        </p:nvSpPr>
        <p:spPr>
          <a:xfrm>
            <a:off x="4511825" y="3068960"/>
            <a:ext cx="5918939" cy="576064"/>
          </a:xfrm>
          <a:prstGeom prst="rect">
            <a:avLst/>
          </a:prstGeom>
          <a:solidFill>
            <a:schemeClr val="bg2"/>
          </a:solidFill>
        </p:spPr>
        <p:txBody>
          <a:bodyPr wrap="square" rtlCol="0">
            <a:noAutofit/>
          </a:bodyPr>
          <a:lstStyle/>
          <a:p>
            <a:pPr>
              <a:spcAft>
                <a:spcPts val="300"/>
              </a:spcAft>
            </a:pPr>
            <a:r>
              <a:rPr lang="en-GB" sz="1400" dirty="0">
                <a:solidFill>
                  <a:schemeClr val="bg1"/>
                </a:solidFill>
              </a:rPr>
              <a:t>In this example, there are 5 tables, 3 graphs and numerous images making the poster cluttered and unfocussed</a:t>
            </a:r>
          </a:p>
        </p:txBody>
      </p:sp>
    </p:spTree>
    <p:extLst>
      <p:ext uri="{BB962C8B-B14F-4D97-AF65-F5344CB8AC3E}">
        <p14:creationId xmlns:p14="http://schemas.microsoft.com/office/powerpoint/2010/main" val="23419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9" presetClass="emph" presetSubtype="0" nodeType="withEffect">
                                  <p:stCondLst>
                                    <p:cond delay="500"/>
                                  </p:stCondLst>
                                  <p:childTnLst>
                                    <p:set>
                                      <p:cBhvr rctx="PPT">
                                        <p:cTn id="9" dur="indefinite"/>
                                        <p:tgtEl>
                                          <p:spTgt spid="9"/>
                                        </p:tgtEl>
                                        <p:attrNameLst>
                                          <p:attrName>style.opacity</p:attrName>
                                        </p:attrNameLst>
                                      </p:cBhvr>
                                      <p:to>
                                        <p:strVal val="0.25"/>
                                      </p:to>
                                    </p:set>
                                    <p:animEffect filter="image" prLst="opacity: 0.25">
                                      <p:cBhvr rctx="IE">
                                        <p:cTn id="10" dur="indefinite"/>
                                        <p:tgtEl>
                                          <p:spTgt spid="9"/>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fade">
                                      <p:cBhvr>
                                        <p:cTn id="14" dur="200"/>
                                        <p:tgtEl>
                                          <p:spTgt spid="5">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
                                        <p:tgtEl>
                                          <p:spTgt spid="5">
                                            <p:txEl>
                                              <p:pRg st="0" end="0"/>
                                            </p:txEl>
                                          </p:spTgt>
                                        </p:tgtEl>
                                      </p:cBhvr>
                                    </p:animEffect>
                                  </p:childTnLst>
                                </p:cTn>
                              </p:par>
                            </p:childTnLst>
                          </p:cTn>
                        </p:par>
                        <p:par>
                          <p:cTn id="18" fill="hold">
                            <p:stCondLst>
                              <p:cond delay="9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200"/>
                                        <p:tgtEl>
                                          <p:spTgt spid="5">
                                            <p:txEl>
                                              <p:pRg st="1" end="1"/>
                                            </p:txEl>
                                          </p:spTgt>
                                        </p:tgtEl>
                                      </p:cBhvr>
                                    </p:animEffect>
                                  </p:childTnLst>
                                </p:cTn>
                              </p:par>
                            </p:childTnLst>
                          </p:cTn>
                        </p:par>
                        <p:par>
                          <p:cTn id="22" fill="hold">
                            <p:stCondLst>
                              <p:cond delay="11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200"/>
                                        <p:tgtEl>
                                          <p:spTgt spid="5">
                                            <p:txEl>
                                              <p:pRg st="2" end="2"/>
                                            </p:txEl>
                                          </p:spTgt>
                                        </p:tgtEl>
                                      </p:cBhvr>
                                    </p:animEffect>
                                  </p:childTnLst>
                                </p:cTn>
                              </p:par>
                            </p:childTnLst>
                          </p:cTn>
                        </p:par>
                        <p:par>
                          <p:cTn id="26" fill="hold">
                            <p:stCondLst>
                              <p:cond delay="1300"/>
                            </p:stCondLst>
                            <p:childTnLst>
                              <p:par>
                                <p:cTn id="27" presetID="10"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200"/>
                                        <p:tgtEl>
                                          <p:spTgt spid="5">
                                            <p:txEl>
                                              <p:pRg st="3" end="3"/>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200"/>
                                        <p:tgtEl>
                                          <p:spTgt spid="5">
                                            <p:txEl>
                                              <p:pRg st="4" end="4"/>
                                            </p:txEl>
                                          </p:spTgt>
                                        </p:tgtEl>
                                      </p:cBhvr>
                                    </p:animEffect>
                                  </p:childTnLst>
                                </p:cTn>
                              </p:par>
                            </p:childTnLst>
                          </p:cTn>
                        </p:par>
                        <p:par>
                          <p:cTn id="34" fill="hold">
                            <p:stCondLst>
                              <p:cond delay="17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9. To summarize</a:t>
            </a:r>
            <a:endParaRPr lang="en-US" dirty="0"/>
          </a:p>
        </p:txBody>
      </p:sp>
      <p:sp>
        <p:nvSpPr>
          <p:cNvPr id="3" name="Content Placeholder 2"/>
          <p:cNvSpPr>
            <a:spLocks noGrp="1"/>
          </p:cNvSpPr>
          <p:nvPr>
            <p:ph idx="1"/>
          </p:nvPr>
        </p:nvSpPr>
        <p:spPr/>
        <p:txBody>
          <a:bodyPr/>
          <a:lstStyle/>
          <a:p>
            <a:pPr lvl="1"/>
            <a:r>
              <a:rPr lang="en-US" dirty="0"/>
              <a:t>Poster needs to be </a:t>
            </a:r>
            <a:r>
              <a:rPr lang="en-US" b="1" dirty="0"/>
              <a:t>eye-catching</a:t>
            </a:r>
          </a:p>
          <a:p>
            <a:pPr lvl="1"/>
            <a:r>
              <a:rPr lang="en-US" dirty="0"/>
              <a:t>Be </a:t>
            </a:r>
            <a:r>
              <a:rPr lang="en-US" b="1" dirty="0"/>
              <a:t>creative</a:t>
            </a:r>
            <a:r>
              <a:rPr lang="en-US" dirty="0"/>
              <a:t> (use colors and unusual formats)</a:t>
            </a:r>
          </a:p>
          <a:p>
            <a:pPr lvl="1"/>
            <a:r>
              <a:rPr lang="en-US" dirty="0"/>
              <a:t>Minimize the </a:t>
            </a:r>
            <a:r>
              <a:rPr lang="en-US" b="1" dirty="0"/>
              <a:t>number of words</a:t>
            </a:r>
            <a:r>
              <a:rPr lang="en-US" dirty="0"/>
              <a:t> (maximize the font size)</a:t>
            </a:r>
          </a:p>
          <a:p>
            <a:pPr lvl="1"/>
            <a:r>
              <a:rPr lang="en-US" dirty="0"/>
              <a:t>Locate </a:t>
            </a:r>
            <a:r>
              <a:rPr lang="en-US" b="1" dirty="0"/>
              <a:t>tables and figures</a:t>
            </a:r>
            <a:r>
              <a:rPr lang="en-US" dirty="0"/>
              <a:t> near relevant text</a:t>
            </a:r>
          </a:p>
          <a:p>
            <a:pPr lvl="1"/>
            <a:r>
              <a:rPr lang="en-US" dirty="0"/>
              <a:t>Important information should be </a:t>
            </a:r>
            <a:r>
              <a:rPr lang="en-US" b="1" dirty="0"/>
              <a:t>readable from about 3 meters</a:t>
            </a:r>
          </a:p>
        </p:txBody>
      </p:sp>
    </p:spTree>
    <p:extLst>
      <p:ext uri="{BB962C8B-B14F-4D97-AF65-F5344CB8AC3E}">
        <p14:creationId xmlns:p14="http://schemas.microsoft.com/office/powerpoint/2010/main" val="13885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905000" y="548680"/>
            <a:ext cx="8367464" cy="504056"/>
          </a:xfrm>
        </p:spPr>
        <p:txBody>
          <a:bodyPr/>
          <a:lstStyle/>
          <a:p>
            <a:r>
              <a:rPr lang="en-GB" sz="1400" b="1" dirty="0"/>
              <a:t>Making a few changes</a:t>
            </a:r>
            <a:r>
              <a:rPr lang="en-GB" sz="1400" dirty="0"/>
              <a:t>, for example by removing non-essential words and introducing structure can make even a good poster easier to read (and therefore more likely to be read).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74" y="1194260"/>
            <a:ext cx="3617562" cy="5119163"/>
          </a:xfrm>
          <a:prstGeom prst="rect">
            <a:avLst/>
          </a:prstGeom>
          <a:ln>
            <a:solidFill>
              <a:schemeClr val="bg2"/>
            </a:solidFill>
          </a:ln>
          <a:effectLst>
            <a:outerShdw blurRad="101600" dist="50800" dir="2700000" algn="tl" rotWithShape="0">
              <a:srgbClr val="000000">
                <a:alpha val="6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506" y="1194260"/>
            <a:ext cx="3617561" cy="5119163"/>
          </a:xfrm>
          <a:prstGeom prst="rect">
            <a:avLst/>
          </a:prstGeom>
          <a:ln>
            <a:solidFill>
              <a:schemeClr val="bg2"/>
            </a:solidFill>
          </a:ln>
          <a:effectLst>
            <a:outerShdw blurRad="101600" dist="50800" dir="2700000" algn="tl" rotWithShape="0">
              <a:srgbClr val="000000">
                <a:alpha val="60000"/>
              </a:srgbClr>
            </a:outerShdw>
          </a:effectLst>
        </p:spPr>
      </p:pic>
      <p:sp>
        <p:nvSpPr>
          <p:cNvPr id="9" name="Pentagon 8"/>
          <p:cNvSpPr/>
          <p:nvPr/>
        </p:nvSpPr>
        <p:spPr bwMode="auto">
          <a:xfrm>
            <a:off x="5951984" y="2718019"/>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351043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
                                        <p:tgtEl>
                                          <p:spTgt spid="9"/>
                                        </p:tgtEl>
                                        <p:attrNameLst>
                                          <p:attrName>ppt_x</p:attrName>
                                        </p:attrNameLst>
                                      </p:cBhvr>
                                      <p:tavLst>
                                        <p:tav tm="0">
                                          <p:val>
                                            <p:strVal val="#ppt_x-#ppt_w*1.125000"/>
                                          </p:val>
                                        </p:tav>
                                        <p:tav tm="100000">
                                          <p:val>
                                            <p:strVal val="#ppt_x"/>
                                          </p:val>
                                        </p:tav>
                                      </p:tavLst>
                                    </p:anim>
                                    <p:animEffect transition="in" filter="wipe(right)">
                                      <p:cBhvr>
                                        <p:cTn id="13" dur="100"/>
                                        <p:tgtEl>
                                          <p:spTgt spid="9"/>
                                        </p:tgtEl>
                                      </p:cBhvr>
                                    </p:animEffect>
                                  </p:childTnLst>
                                </p:cTn>
                              </p:par>
                            </p:childTnLst>
                          </p:cTn>
                        </p:par>
                        <p:par>
                          <p:cTn id="14" fill="hold">
                            <p:stCondLst>
                              <p:cond delay="1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resources</a:t>
            </a:r>
            <a:endParaRPr lang="en-US" dirty="0"/>
          </a:p>
        </p:txBody>
      </p:sp>
      <p:sp>
        <p:nvSpPr>
          <p:cNvPr id="3" name="Content Placeholder 2"/>
          <p:cNvSpPr>
            <a:spLocks noGrp="1"/>
          </p:cNvSpPr>
          <p:nvPr>
            <p:ph idx="1"/>
          </p:nvPr>
        </p:nvSpPr>
        <p:spPr>
          <a:xfrm>
            <a:off x="658812" y="1460670"/>
            <a:ext cx="8295456" cy="4495800"/>
          </a:xfrm>
        </p:spPr>
        <p:txBody>
          <a:bodyPr/>
          <a:lstStyle/>
          <a:p>
            <a:r>
              <a:rPr lang="en-US" b="1" dirty="0"/>
              <a:t>The following websites include useful practical tips for poster presentation </a:t>
            </a:r>
            <a:r>
              <a:rPr lang="en-US" dirty="0"/>
              <a:t>(accessed 20th September 2016)</a:t>
            </a:r>
            <a:r>
              <a:rPr lang="en-US" b="1" dirty="0"/>
              <a:t>:</a:t>
            </a:r>
          </a:p>
          <a:p>
            <a:r>
              <a:rPr lang="en-US" dirty="0">
                <a:solidFill>
                  <a:schemeClr val="tx2"/>
                </a:solidFill>
                <a:hlinkClick r:id="rId2"/>
              </a:rPr>
              <a:t>https://</a:t>
            </a:r>
            <a:r>
              <a:rPr lang="en-US" dirty="0" err="1">
                <a:solidFill>
                  <a:schemeClr val="tx2"/>
                </a:solidFill>
                <a:hlinkClick r:id="rId2"/>
              </a:rPr>
              <a:t>www.ncsu.edu</a:t>
            </a:r>
            <a:r>
              <a:rPr lang="en-US" dirty="0">
                <a:solidFill>
                  <a:schemeClr val="tx2"/>
                </a:solidFill>
                <a:hlinkClick r:id="rId2"/>
              </a:rPr>
              <a:t>/project/posters/ </a:t>
            </a:r>
            <a:endParaRPr lang="en-US" dirty="0">
              <a:solidFill>
                <a:schemeClr val="tx2"/>
              </a:solidFill>
            </a:endParaRPr>
          </a:p>
          <a:p>
            <a:r>
              <a:rPr lang="en-US" dirty="0">
                <a:solidFill>
                  <a:srgbClr val="29529B"/>
                </a:solidFill>
                <a:hlinkClick r:id="rId3"/>
              </a:rPr>
              <a:t>http://www.nuigalway.ie/remedi/poster/media </a:t>
            </a:r>
            <a:r>
              <a:rPr lang="en-US" dirty="0" err="1">
                <a:solidFill>
                  <a:schemeClr val="tx2"/>
                </a:solidFill>
                <a:hlinkClick r:id="rId3"/>
              </a:rPr>
              <a:t>Posters_Good_and_bad.pdf</a:t>
            </a:r>
            <a:r>
              <a:rPr lang="en-US" dirty="0">
                <a:solidFill>
                  <a:schemeClr val="tx2"/>
                </a:solidFill>
                <a:hlinkClick r:id="rId3"/>
              </a:rPr>
              <a:t> </a:t>
            </a:r>
            <a:endParaRPr lang="en-US" dirty="0">
              <a:solidFill>
                <a:schemeClr val="tx2"/>
              </a:solidFill>
            </a:endParaRPr>
          </a:p>
          <a:p>
            <a:endParaRPr lang="en-US" dirty="0"/>
          </a:p>
        </p:txBody>
      </p:sp>
    </p:spTree>
    <p:extLst>
      <p:ext uri="{BB962C8B-B14F-4D97-AF65-F5344CB8AC3E}">
        <p14:creationId xmlns:p14="http://schemas.microsoft.com/office/powerpoint/2010/main" val="269535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
                                        <p:tgtEl>
                                          <p:spTgt spid="3">
                                            <p:txEl>
                                              <p:pRg st="1" end="1"/>
                                            </p:txEl>
                                          </p:spTgt>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A1A73-AC0B-407D-8ED1-88B4C32DCFFB}"/>
              </a:ext>
            </a:extLst>
          </p:cNvPr>
          <p:cNvSpPr>
            <a:spLocks noGrp="1"/>
          </p:cNvSpPr>
          <p:nvPr>
            <p:ph type="sldNum" sz="quarter" idx="12"/>
          </p:nvPr>
        </p:nvSpPr>
        <p:spPr/>
        <p:txBody>
          <a:bodyPr/>
          <a:lstStyle/>
          <a:p>
            <a:fld id="{4522A3F0-13B0-44FA-8CF3-1F493DC6631D}" type="slidenum">
              <a:rPr lang="de-CH" smtClean="0"/>
              <a:pPr/>
              <a:t>26</a:t>
            </a:fld>
            <a:endParaRPr lang="de-CH"/>
          </a:p>
        </p:txBody>
      </p:sp>
      <p:sp>
        <p:nvSpPr>
          <p:cNvPr id="11" name="Title 10">
            <a:extLst>
              <a:ext uri="{FF2B5EF4-FFF2-40B4-BE49-F238E27FC236}">
                <a16:creationId xmlns:a16="http://schemas.microsoft.com/office/drawing/2014/main" id="{E2ECCB1C-E385-460A-AFB3-95AE69E74B3F}"/>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A5F8174B-C530-48A6-904D-C6F6B92C7307}"/>
              </a:ext>
            </a:extLst>
          </p:cNvPr>
          <p:cNvSpPr>
            <a:spLocks noGrp="1"/>
          </p:cNvSpPr>
          <p:nvPr>
            <p:ph idx="1"/>
          </p:nvPr>
        </p:nvSpPr>
        <p:spPr/>
        <p:txBody>
          <a:bodyPr/>
          <a:lstStyle/>
          <a:p>
            <a:r>
              <a:rPr lang="en-US" dirty="0"/>
              <a:t>This document may be used for educational and research purposes or personal use only. None of this material may be used for any commercial use nor is it permitted to create any derivative works based on the works contained on this site without written permission of the AO Foundation.</a:t>
            </a:r>
          </a:p>
          <a:p>
            <a:endParaRPr lang="en-US" dirty="0"/>
          </a:p>
        </p:txBody>
      </p:sp>
      <p:sp>
        <p:nvSpPr>
          <p:cNvPr id="7" name="Title 1">
            <a:extLst>
              <a:ext uri="{FF2B5EF4-FFF2-40B4-BE49-F238E27FC236}">
                <a16:creationId xmlns:a16="http://schemas.microsoft.com/office/drawing/2014/main" id="{D9FFF206-17AB-4EF3-888B-F512B317FC50}"/>
              </a:ext>
            </a:extLst>
          </p:cNvPr>
          <p:cNvSpPr txBox="1">
            <a:spLocks/>
          </p:cNvSpPr>
          <p:nvPr/>
        </p:nvSpPr>
        <p:spPr>
          <a:xfrm>
            <a:off x="1818456" y="476672"/>
            <a:ext cx="8382000" cy="685800"/>
          </a:xfrm>
          <a:prstGeom prst="rect">
            <a:avLst/>
          </a:prstGeom>
        </p:spPr>
        <p:txBody>
          <a:bodyPr/>
          <a:lstStyle>
            <a:lvl1pPr algn="l" rtl="0" eaLnBrk="1" fontAlgn="base" hangingPunct="1">
              <a:lnSpc>
                <a:spcPct val="90000"/>
              </a:lnSpc>
              <a:spcBef>
                <a:spcPct val="0"/>
              </a:spcBef>
              <a:spcAft>
                <a:spcPct val="0"/>
              </a:spcAft>
              <a:defRPr kumimoji="1" sz="3200" b="1">
                <a:solidFill>
                  <a:schemeClr val="tx2"/>
                </a:solidFill>
                <a:latin typeface="+mj-lt"/>
                <a:ea typeface="+mj-ea"/>
                <a:cs typeface="+mj-cs"/>
              </a:defRPr>
            </a:lvl1pPr>
            <a:lvl2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2pPr>
            <a:lvl3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3pPr>
            <a:lvl4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4pPr>
            <a:lvl5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5pPr>
            <a:lvl6pPr marL="4572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6pPr>
            <a:lvl7pPr marL="9144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7pPr>
            <a:lvl8pPr marL="13716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8pPr>
            <a:lvl9pPr marL="18288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9pPr>
          </a:lstStyle>
          <a:p>
            <a:endParaRPr lang="en-US" kern="0" dirty="0"/>
          </a:p>
        </p:txBody>
      </p:sp>
    </p:spTree>
    <p:extLst>
      <p:ext uri="{BB962C8B-B14F-4D97-AF65-F5344CB8AC3E}">
        <p14:creationId xmlns:p14="http://schemas.microsoft.com/office/powerpoint/2010/main" val="58650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good and bad posters</a:t>
            </a:r>
            <a:endParaRPr lang="en-US" dirty="0"/>
          </a:p>
        </p:txBody>
      </p:sp>
      <p:sp>
        <p:nvSpPr>
          <p:cNvPr id="3" name="Content Placeholder 2"/>
          <p:cNvSpPr>
            <a:spLocks noGrp="1"/>
          </p:cNvSpPr>
          <p:nvPr>
            <p:ph idx="1"/>
          </p:nvPr>
        </p:nvSpPr>
        <p:spPr>
          <a:xfrm>
            <a:off x="658811" y="1237917"/>
            <a:ext cx="10874375" cy="4127399"/>
          </a:xfrm>
        </p:spPr>
        <p:txBody>
          <a:bodyPr/>
          <a:lstStyle/>
          <a:p>
            <a:r>
              <a:rPr lang="en-GB" dirty="0"/>
              <a:t>Some posters are </a:t>
            </a:r>
            <a:r>
              <a:rPr lang="en-GB" b="1" dirty="0">
                <a:solidFill>
                  <a:srgbClr val="64803D"/>
                </a:solidFill>
              </a:rPr>
              <a:t>GOOD</a:t>
            </a:r>
          </a:p>
        </p:txBody>
      </p:sp>
      <p:pic>
        <p:nvPicPr>
          <p:cNvPr id="4" name="Picture 3" descr="GoodPos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707" y="1855043"/>
            <a:ext cx="5982320" cy="4485432"/>
          </a:xfrm>
          <a:prstGeom prst="rect">
            <a:avLst/>
          </a:prstGeom>
          <a:ln>
            <a:solidFill>
              <a:schemeClr val="bg2"/>
            </a:solidFill>
          </a:ln>
          <a:effectLst>
            <a:outerShdw blurRad="101600" dist="50800" dir="2700000" algn="tl" rotWithShape="0">
              <a:srgbClr val="000000">
                <a:alpha val="60000"/>
              </a:srgbClr>
            </a:outerShdw>
          </a:effectLst>
        </p:spPr>
      </p:pic>
    </p:spTree>
    <p:extLst>
      <p:ext uri="{BB962C8B-B14F-4D97-AF65-F5344CB8AC3E}">
        <p14:creationId xmlns:p14="http://schemas.microsoft.com/office/powerpoint/2010/main" val="304020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good and bad posters</a:t>
            </a:r>
            <a:endParaRPr lang="en-US" dirty="0"/>
          </a:p>
        </p:txBody>
      </p:sp>
      <p:sp>
        <p:nvSpPr>
          <p:cNvPr id="3" name="Content Placeholder 2"/>
          <p:cNvSpPr>
            <a:spLocks noGrp="1"/>
          </p:cNvSpPr>
          <p:nvPr>
            <p:ph idx="1"/>
          </p:nvPr>
        </p:nvSpPr>
        <p:spPr>
          <a:xfrm>
            <a:off x="658812" y="1311074"/>
            <a:ext cx="10874375" cy="4127399"/>
          </a:xfrm>
        </p:spPr>
        <p:txBody>
          <a:bodyPr/>
          <a:lstStyle/>
          <a:p>
            <a:r>
              <a:rPr lang="en-GB" dirty="0"/>
              <a:t>Many more are </a:t>
            </a:r>
            <a:r>
              <a:rPr lang="en-GB" b="1" dirty="0">
                <a:solidFill>
                  <a:schemeClr val="accent4"/>
                </a:solidFill>
              </a:rPr>
              <a:t>BAD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4" y="2590420"/>
            <a:ext cx="8336850" cy="3464609"/>
          </a:xfrm>
          <a:prstGeom prst="rect">
            <a:avLst/>
          </a:prstGeom>
          <a:ln>
            <a:solidFill>
              <a:schemeClr val="bg2"/>
            </a:solidFill>
          </a:ln>
          <a:effectLst>
            <a:outerShdw blurRad="101600" dist="50800" dir="2700000" algn="tl" rotWithShape="0">
              <a:srgbClr val="000000">
                <a:alpha val="6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612" y="1795750"/>
            <a:ext cx="5904656" cy="3462845"/>
          </a:xfrm>
          <a:prstGeom prst="rect">
            <a:avLst/>
          </a:prstGeom>
          <a:ln>
            <a:solidFill>
              <a:schemeClr val="bg2"/>
            </a:solidFill>
          </a:ln>
          <a:effectLst>
            <a:outerShdw blurRad="101600" dist="50800" dir="2700000" algn="tl" rotWithShape="0">
              <a:srgbClr val="000000">
                <a:alpha val="6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67" y="2479580"/>
            <a:ext cx="2429091" cy="3437374"/>
          </a:xfrm>
          <a:prstGeom prst="rect">
            <a:avLst/>
          </a:prstGeom>
          <a:noFill/>
          <a:ln>
            <a:solidFill>
              <a:schemeClr val="bg2"/>
            </a:solidFill>
          </a:ln>
          <a:effectLst>
            <a:outerShdw blurRad="101600" dist="50800" dir="2700000" algn="tl" rotWithShape="0">
              <a:srgbClr val="000000">
                <a:alpha val="60000"/>
              </a:srgbClr>
            </a:outerShdw>
          </a:effectLst>
        </p:spPr>
      </p:pic>
    </p:spTree>
    <p:extLst>
      <p:ext uri="{BB962C8B-B14F-4D97-AF65-F5344CB8AC3E}">
        <p14:creationId xmlns:p14="http://schemas.microsoft.com/office/powerpoint/2010/main" val="40817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xit" presetSubtype="8" fill="hold" nodeType="with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0-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xit" presetSubtype="8" fill="hold" nodeType="with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0-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odPos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8" y="1854656"/>
            <a:ext cx="5688631" cy="4265229"/>
          </a:xfrm>
          <a:prstGeom prst="rect">
            <a:avLst/>
          </a:prstGeom>
          <a:ln>
            <a:solidFill>
              <a:schemeClr val="bg2"/>
            </a:solidFill>
          </a:ln>
          <a:effectLst>
            <a:outerShdw blurRad="101600" dist="50800" dir="2700000" algn="tl" rotWithShape="0">
              <a:srgbClr val="000000">
                <a:alpha val="60000"/>
              </a:srgbClr>
            </a:outerShdw>
          </a:effectLst>
        </p:spPr>
      </p:pic>
      <p:pic>
        <p:nvPicPr>
          <p:cNvPr id="17" name="Picture 16" descr="GoodPoster.png"/>
          <p:cNvPicPr>
            <a:picLocks noChangeAspect="1"/>
          </p:cNvPicPr>
          <p:nvPr/>
        </p:nvPicPr>
        <p:blipFill rotWithShape="1">
          <a:blip r:embed="rId2">
            <a:duotone>
              <a:schemeClr val="accent6">
                <a:shade val="45000"/>
                <a:satMod val="135000"/>
              </a:schemeClr>
              <a:prstClr val="white"/>
            </a:duotone>
            <a:alphaModFix/>
            <a:extLst>
              <a:ext uri="{28A0092B-C50C-407E-A947-70E740481C1C}">
                <a14:useLocalDpi xmlns:a14="http://schemas.microsoft.com/office/drawing/2010/main" val="0"/>
              </a:ext>
            </a:extLst>
          </a:blip>
          <a:srcRect l="528" t="16265" r="55700" b="9574"/>
          <a:stretch/>
        </p:blipFill>
        <p:spPr>
          <a:xfrm>
            <a:off x="1946876" y="2546466"/>
            <a:ext cx="2490038" cy="3163149"/>
          </a:xfrm>
          <a:prstGeom prst="rect">
            <a:avLst/>
          </a:prstGeom>
          <a:ln w="63500">
            <a:solidFill>
              <a:schemeClr val="accent6"/>
            </a:solidFill>
          </a:ln>
          <a:effectLst/>
        </p:spPr>
      </p:pic>
      <p:pic>
        <p:nvPicPr>
          <p:cNvPr id="29" name="Picture 28" descr="GoodPoster.png"/>
          <p:cNvPicPr>
            <a:picLocks noChangeAspect="1"/>
          </p:cNvPicPr>
          <p:nvPr/>
        </p:nvPicPr>
        <p:blipFill rotWithShape="1">
          <a:blip r:embed="rId2">
            <a:duotone>
              <a:schemeClr val="accent6">
                <a:shade val="45000"/>
                <a:satMod val="135000"/>
              </a:schemeClr>
              <a:prstClr val="white"/>
            </a:duotone>
            <a:alphaModFix/>
            <a:extLst>
              <a:ext uri="{28A0092B-C50C-407E-A947-70E740481C1C}">
                <a14:useLocalDpi xmlns:a14="http://schemas.microsoft.com/office/drawing/2010/main" val="0"/>
              </a:ext>
            </a:extLst>
          </a:blip>
          <a:srcRect l="44112" t="16265" b="9574"/>
          <a:stretch/>
        </p:blipFill>
        <p:spPr>
          <a:xfrm>
            <a:off x="4428499" y="2546466"/>
            <a:ext cx="3179298" cy="3163149"/>
          </a:xfrm>
          <a:prstGeom prst="rect">
            <a:avLst/>
          </a:prstGeom>
          <a:ln w="63500">
            <a:solidFill>
              <a:schemeClr val="accent6"/>
            </a:solidFill>
          </a:ln>
          <a:effectLst/>
        </p:spPr>
      </p:pic>
      <p:sp>
        <p:nvSpPr>
          <p:cNvPr id="2" name="Title 1"/>
          <p:cNvSpPr>
            <a:spLocks noGrp="1"/>
          </p:cNvSpPr>
          <p:nvPr>
            <p:ph type="title"/>
          </p:nvPr>
        </p:nvSpPr>
        <p:spPr/>
        <p:txBody>
          <a:bodyPr/>
          <a:lstStyle/>
          <a:p>
            <a:r>
              <a:rPr lang="en-GB" altLang="en-US" dirty="0"/>
              <a:t>What makes a </a:t>
            </a:r>
            <a:r>
              <a:rPr lang="en-GB" altLang="en-US" dirty="0">
                <a:solidFill>
                  <a:schemeClr val="accent6"/>
                </a:solidFill>
              </a:rPr>
              <a:t>GOOD </a:t>
            </a:r>
            <a:r>
              <a:rPr lang="en-GB" altLang="en-US" dirty="0"/>
              <a:t>poster?</a:t>
            </a:r>
            <a:endParaRPr lang="en-US" dirty="0"/>
          </a:p>
        </p:txBody>
      </p:sp>
      <p:cxnSp>
        <p:nvCxnSpPr>
          <p:cNvPr id="19" name="Straight Arrow Connector 18"/>
          <p:cNvCxnSpPr/>
          <p:nvPr/>
        </p:nvCxnSpPr>
        <p:spPr bwMode="auto">
          <a:xfrm flipH="1">
            <a:off x="4439816" y="2768283"/>
            <a:ext cx="4055538" cy="0"/>
          </a:xfrm>
          <a:prstGeom prst="straightConnector1">
            <a:avLst/>
          </a:prstGeom>
          <a:solidFill>
            <a:schemeClr val="accent1"/>
          </a:solidFill>
          <a:ln w="63500"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a:off x="7657086" y="3907055"/>
            <a:ext cx="420812" cy="5256"/>
          </a:xfrm>
          <a:prstGeom prst="straightConnector1">
            <a:avLst/>
          </a:prstGeom>
          <a:solidFill>
            <a:schemeClr val="accent1"/>
          </a:solidFill>
          <a:ln w="63500"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8040217" y="2404610"/>
            <a:ext cx="2390546" cy="703557"/>
          </a:xfrm>
          <a:prstGeom prst="rect">
            <a:avLst/>
          </a:prstGeom>
          <a:solidFill>
            <a:schemeClr val="accent6">
              <a:lumMod val="20000"/>
              <a:lumOff val="80000"/>
            </a:schemeClr>
          </a:solidFill>
        </p:spPr>
        <p:txBody>
          <a:bodyPr wrap="square" rtlCol="0">
            <a:noAutofit/>
          </a:bodyPr>
          <a:lstStyle/>
          <a:p>
            <a:r>
              <a:rPr lang="en-GB" b="1" dirty="0">
                <a:solidFill>
                  <a:schemeClr val="accent6"/>
                </a:solidFill>
              </a:rPr>
              <a:t>Simple, easy </a:t>
            </a:r>
            <a:br>
              <a:rPr lang="en-GB" b="1" dirty="0">
                <a:solidFill>
                  <a:schemeClr val="accent6"/>
                </a:solidFill>
              </a:rPr>
            </a:br>
            <a:r>
              <a:rPr lang="en-GB" b="1" dirty="0">
                <a:solidFill>
                  <a:schemeClr val="accent6"/>
                </a:solidFill>
              </a:rPr>
              <a:t>to read text</a:t>
            </a:r>
          </a:p>
        </p:txBody>
      </p:sp>
      <p:sp>
        <p:nvSpPr>
          <p:cNvPr id="9" name="TextBox 8"/>
          <p:cNvSpPr txBox="1"/>
          <p:nvPr/>
        </p:nvSpPr>
        <p:spPr>
          <a:xfrm>
            <a:off x="8040217" y="3226073"/>
            <a:ext cx="2390546" cy="1030957"/>
          </a:xfrm>
          <a:prstGeom prst="rect">
            <a:avLst/>
          </a:prstGeom>
          <a:solidFill>
            <a:schemeClr val="accent6">
              <a:lumMod val="20000"/>
              <a:lumOff val="80000"/>
            </a:schemeClr>
          </a:solidFill>
        </p:spPr>
        <p:txBody>
          <a:bodyPr wrap="square" rtlCol="0">
            <a:noAutofit/>
          </a:bodyPr>
          <a:lstStyle/>
          <a:p>
            <a:r>
              <a:rPr lang="en-GB" b="1" dirty="0">
                <a:solidFill>
                  <a:schemeClr val="accent6"/>
                </a:solidFill>
              </a:rPr>
              <a:t>Creative use </a:t>
            </a:r>
            <a:br>
              <a:rPr lang="en-GB" b="1" dirty="0">
                <a:solidFill>
                  <a:schemeClr val="accent6"/>
                </a:solidFill>
              </a:rPr>
            </a:br>
            <a:r>
              <a:rPr lang="en-GB" b="1" dirty="0">
                <a:solidFill>
                  <a:schemeClr val="accent6"/>
                </a:solidFill>
              </a:rPr>
              <a:t>of tables, figures and graphics</a:t>
            </a:r>
          </a:p>
        </p:txBody>
      </p:sp>
      <p:sp>
        <p:nvSpPr>
          <p:cNvPr id="10" name="TextBox 9"/>
          <p:cNvSpPr txBox="1"/>
          <p:nvPr/>
        </p:nvSpPr>
        <p:spPr>
          <a:xfrm>
            <a:off x="8040217" y="4374935"/>
            <a:ext cx="2390546" cy="432048"/>
          </a:xfrm>
          <a:prstGeom prst="rect">
            <a:avLst/>
          </a:prstGeom>
          <a:solidFill>
            <a:schemeClr val="accent6">
              <a:lumMod val="20000"/>
              <a:lumOff val="80000"/>
            </a:schemeClr>
          </a:solidFill>
        </p:spPr>
        <p:txBody>
          <a:bodyPr wrap="square" rtlCol="0">
            <a:noAutofit/>
          </a:bodyPr>
          <a:lstStyle/>
          <a:p>
            <a:r>
              <a:rPr lang="en-GB" b="1" dirty="0">
                <a:solidFill>
                  <a:schemeClr val="accent6"/>
                </a:solidFill>
              </a:rPr>
              <a:t>Feeling of space</a:t>
            </a:r>
          </a:p>
        </p:txBody>
      </p:sp>
      <p:sp>
        <p:nvSpPr>
          <p:cNvPr id="7" name="TextBox 6"/>
          <p:cNvSpPr txBox="1"/>
          <p:nvPr/>
        </p:nvSpPr>
        <p:spPr>
          <a:xfrm>
            <a:off x="8040217" y="1865893"/>
            <a:ext cx="2390546" cy="420810"/>
          </a:xfrm>
          <a:prstGeom prst="rect">
            <a:avLst/>
          </a:prstGeom>
          <a:solidFill>
            <a:schemeClr val="accent6">
              <a:lumMod val="20000"/>
              <a:lumOff val="80000"/>
            </a:schemeClr>
          </a:solidFill>
        </p:spPr>
        <p:txBody>
          <a:bodyPr wrap="square" rtlCol="0">
            <a:noAutofit/>
          </a:bodyPr>
          <a:lstStyle/>
          <a:p>
            <a:r>
              <a:rPr lang="en-GB" b="1" dirty="0">
                <a:solidFill>
                  <a:schemeClr val="accent6"/>
                </a:solidFill>
              </a:rPr>
              <a:t>Compelling data</a:t>
            </a:r>
          </a:p>
        </p:txBody>
      </p:sp>
    </p:spTree>
    <p:extLst>
      <p:ext uri="{BB962C8B-B14F-4D97-AF65-F5344CB8AC3E}">
        <p14:creationId xmlns:p14="http://schemas.microsoft.com/office/powerpoint/2010/main" val="12995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
                                        <p:tgtEl>
                                          <p:spTgt spid="17"/>
                                        </p:tgtEl>
                                      </p:cBhvr>
                                    </p:animEffect>
                                  </p:childTnLst>
                                </p:cTn>
                              </p:par>
                              <p:par>
                                <p:cTn id="13" presetID="9" presetClass="emph" presetSubtype="0" nodeType="withEffect">
                                  <p:stCondLst>
                                    <p:cond delay="0"/>
                                  </p:stCondLst>
                                  <p:endCondLst>
                                    <p:cond evt="onNext" delay="0">
                                      <p:tgtEl>
                                        <p:sldTgt/>
                                      </p:tgtEl>
                                    </p:cond>
                                  </p:endCondLst>
                                  <p:childTnLst>
                                    <p:set>
                                      <p:cBhvr rctx="PPT">
                                        <p:cTn id="14" dur="indefinite"/>
                                        <p:tgtEl>
                                          <p:spTgt spid="6"/>
                                        </p:tgtEl>
                                        <p:attrNameLst>
                                          <p:attrName>style.opacity</p:attrName>
                                        </p:attrNameLst>
                                      </p:cBhvr>
                                      <p:to>
                                        <p:strVal val="0.25"/>
                                      </p:to>
                                    </p:set>
                                    <p:animEffect filter="image" prLst="opacity: 0.25">
                                      <p:cBhvr rctx="IE">
                                        <p:cTn id="15" dur="indefinite"/>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00"/>
                                        <p:tgtEl>
                                          <p:spTgt spid="29"/>
                                        </p:tgtEl>
                                      </p:cBhvr>
                                    </p:animEffect>
                                  </p:childTnLst>
                                </p:cTn>
                              </p:par>
                              <p:par>
                                <p:cTn id="27" presetID="10" presetClass="exit" presetSubtype="0" fill="hold" nodeType="withEffect">
                                  <p:stCondLst>
                                    <p:cond delay="0"/>
                                  </p:stCondLst>
                                  <p:childTnLst>
                                    <p:animEffect transition="out" filter="fade">
                                      <p:cBhvr>
                                        <p:cTn id="28" dur="200"/>
                                        <p:tgtEl>
                                          <p:spTgt spid="17"/>
                                        </p:tgtEl>
                                      </p:cBhvr>
                                    </p:animEffect>
                                    <p:set>
                                      <p:cBhvr>
                                        <p:cTn id="29" dur="1" fill="hold">
                                          <p:stCondLst>
                                            <p:cond delay="1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
                                        <p:tgtEl>
                                          <p:spTgt spid="19"/>
                                        </p:tgtEl>
                                      </p:cBhvr>
                                    </p:animEffect>
                                    <p:set>
                                      <p:cBhvr>
                                        <p:cTn id="32" dur="1" fill="hold">
                                          <p:stCondLst>
                                            <p:cond delay="199"/>
                                          </p:stCondLst>
                                        </p:cTn>
                                        <p:tgtEl>
                                          <p:spTgt spid="19"/>
                                        </p:tgtEl>
                                        <p:attrNameLst>
                                          <p:attrName>style.visibility</p:attrName>
                                        </p:attrNameLst>
                                      </p:cBhvr>
                                      <p:to>
                                        <p:strVal val="hidden"/>
                                      </p:to>
                                    </p:set>
                                  </p:childTnLst>
                                </p:cTn>
                              </p:par>
                              <p:par>
                                <p:cTn id="33" presetID="9" presetClass="emph" presetSubtype="0" nodeType="withEffect">
                                  <p:stCondLst>
                                    <p:cond delay="0"/>
                                  </p:stCondLst>
                                  <p:endCondLst>
                                    <p:cond evt="onNext" delay="0">
                                      <p:tgtEl>
                                        <p:sldTgt/>
                                      </p:tgtEl>
                                    </p:cond>
                                  </p:endCondLst>
                                  <p:childTnLst>
                                    <p:set>
                                      <p:cBhvr rctx="PPT">
                                        <p:cTn id="34" dur="indefinite"/>
                                        <p:tgtEl>
                                          <p:spTgt spid="6"/>
                                        </p:tgtEl>
                                        <p:attrNameLst>
                                          <p:attrName>style.opacity</p:attrName>
                                        </p:attrNameLst>
                                      </p:cBhvr>
                                      <p:to>
                                        <p:strVal val="0.25"/>
                                      </p:to>
                                    </p:set>
                                    <p:animEffect filter="image" prLst="opacity: 0.25">
                                      <p:cBhvr rctx="IE">
                                        <p:cTn id="35" dur="indefinite"/>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
                                        <p:tgtEl>
                                          <p:spTgt spid="10"/>
                                        </p:tgtEl>
                                      </p:cBhvr>
                                    </p:animEffect>
                                  </p:childTnLst>
                                </p:cTn>
                              </p:par>
                              <p:par>
                                <p:cTn id="47" presetID="10" presetClass="exit" presetSubtype="0" fill="hold" nodeType="withEffect">
                                  <p:stCondLst>
                                    <p:cond delay="0"/>
                                  </p:stCondLst>
                                  <p:childTnLst>
                                    <p:animEffect transition="out" filter="fade">
                                      <p:cBhvr>
                                        <p:cTn id="48" dur="200"/>
                                        <p:tgtEl>
                                          <p:spTgt spid="29"/>
                                        </p:tgtEl>
                                      </p:cBhvr>
                                    </p:animEffect>
                                    <p:set>
                                      <p:cBhvr>
                                        <p:cTn id="49" dur="1" fill="hold">
                                          <p:stCondLst>
                                            <p:cond delay="1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
                                        <p:tgtEl>
                                          <p:spTgt spid="22"/>
                                        </p:tgtEl>
                                      </p:cBhvr>
                                    </p:animEffect>
                                    <p:set>
                                      <p:cBhvr>
                                        <p:cTn id="52" dur="1" fill="hold">
                                          <p:stCondLst>
                                            <p:cond delay="1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What makes a </a:t>
            </a:r>
            <a:r>
              <a:rPr lang="en-GB" altLang="en-US" dirty="0">
                <a:solidFill>
                  <a:schemeClr val="accent4"/>
                </a:solidFill>
              </a:rPr>
              <a:t>BAD</a:t>
            </a:r>
            <a:r>
              <a:rPr lang="en-GB" altLang="en-US" dirty="0"/>
              <a:t> poster?</a:t>
            </a:r>
            <a:endParaRPr lang="en-US" dirty="0"/>
          </a:p>
        </p:txBody>
      </p:sp>
      <p:grpSp>
        <p:nvGrpSpPr>
          <p:cNvPr id="20" name="Group 19"/>
          <p:cNvGrpSpPr/>
          <p:nvPr/>
        </p:nvGrpSpPr>
        <p:grpSpPr>
          <a:xfrm>
            <a:off x="1919538" y="1124745"/>
            <a:ext cx="5688631" cy="4857886"/>
            <a:chOff x="395537" y="1124745"/>
            <a:chExt cx="5688631" cy="4857886"/>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1124745"/>
              <a:ext cx="5688631" cy="2364068"/>
            </a:xfrm>
            <a:prstGeom prst="rect">
              <a:avLst/>
            </a:prstGeom>
            <a:ln>
              <a:solidFill>
                <a:schemeClr val="bg2"/>
              </a:solidFill>
            </a:ln>
            <a:effectLst>
              <a:outerShdw blurRad="101600" dist="50800" dir="2700000" algn="tl" rotWithShape="0">
                <a:srgbClr val="000000">
                  <a:alpha val="60000"/>
                </a:srgbClr>
              </a:outerShdw>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7" y="3702221"/>
              <a:ext cx="3888432" cy="2280410"/>
            </a:xfrm>
            <a:prstGeom prst="rect">
              <a:avLst/>
            </a:prstGeom>
            <a:ln>
              <a:solidFill>
                <a:schemeClr val="bg2"/>
              </a:solidFill>
            </a:ln>
            <a:effectLst>
              <a:outerShdw blurRad="101600" dist="50800" dir="2700000" algn="tl" rotWithShape="0">
                <a:srgbClr val="000000">
                  <a:alpha val="60000"/>
                </a:srgbClr>
              </a:outerShdw>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427" y="3725054"/>
              <a:ext cx="1589694" cy="2249554"/>
            </a:xfrm>
            <a:prstGeom prst="rect">
              <a:avLst/>
            </a:prstGeom>
            <a:noFill/>
            <a:ln>
              <a:solidFill>
                <a:schemeClr val="bg2"/>
              </a:solidFill>
            </a:ln>
            <a:effectLst>
              <a:outerShdw blurRad="101600" dist="50800" dir="2700000" algn="tl" rotWithShape="0">
                <a:srgbClr val="000000">
                  <a:alpha val="60000"/>
                </a:srgbClr>
              </a:outerShdw>
            </a:effectLst>
          </p:spPr>
        </p:pic>
      </p:grpSp>
      <p:pic>
        <p:nvPicPr>
          <p:cNvPr id="19" name="Picture 18"/>
          <p:cNvPicPr>
            <a:picLocks noChangeAspect="1"/>
          </p:cNvPicPr>
          <p:nvPr/>
        </p:nvPicPr>
        <p:blipFill rotWithShape="1">
          <a:blip r:embed="rId2">
            <a:duotone>
              <a:schemeClr val="accent4">
                <a:shade val="45000"/>
                <a:satMod val="135000"/>
              </a:schemeClr>
              <a:prstClr val="white"/>
            </a:duotone>
            <a:alphaModFix/>
            <a:extLst>
              <a:ext uri="{28A0092B-C50C-407E-A947-70E740481C1C}">
                <a14:useLocalDpi xmlns:a14="http://schemas.microsoft.com/office/drawing/2010/main" val="0"/>
              </a:ext>
            </a:extLst>
          </a:blip>
          <a:srcRect r="52561"/>
          <a:stretch/>
        </p:blipFill>
        <p:spPr>
          <a:xfrm>
            <a:off x="1919538" y="1124745"/>
            <a:ext cx="2698645" cy="2364068"/>
          </a:xfrm>
          <a:prstGeom prst="rect">
            <a:avLst/>
          </a:prstGeom>
          <a:noFill/>
          <a:ln w="63500">
            <a:solidFill>
              <a:schemeClr val="accent4"/>
            </a:solidFill>
          </a:ln>
          <a:effectLst/>
        </p:spPr>
      </p:pic>
      <p:cxnSp>
        <p:nvCxnSpPr>
          <p:cNvPr id="21" name="Straight Arrow Connector 20"/>
          <p:cNvCxnSpPr/>
          <p:nvPr/>
        </p:nvCxnSpPr>
        <p:spPr bwMode="auto">
          <a:xfrm flipH="1">
            <a:off x="4678930" y="1556792"/>
            <a:ext cx="3839514" cy="0"/>
          </a:xfrm>
          <a:prstGeom prst="straightConnector1">
            <a:avLst/>
          </a:prstGeom>
          <a:solidFill>
            <a:schemeClr val="accent1"/>
          </a:solidFill>
          <a:ln w="635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H="1">
            <a:off x="5879976" y="3068960"/>
            <a:ext cx="2376264" cy="1224136"/>
          </a:xfrm>
          <a:prstGeom prst="straightConnector1">
            <a:avLst/>
          </a:prstGeom>
          <a:solidFill>
            <a:schemeClr val="accent1"/>
          </a:solidFill>
          <a:ln w="635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p:cNvPicPr>
            <a:picLocks noChangeAspect="1"/>
          </p:cNvPicPr>
          <p:nvPr/>
        </p:nvPicPr>
        <p:blipFill rotWithShape="1">
          <a:blip r:embed="rId3">
            <a:duotone>
              <a:schemeClr val="accent4">
                <a:shade val="45000"/>
                <a:satMod val="135000"/>
              </a:schemeClr>
              <a:prstClr val="white"/>
            </a:duotone>
            <a:alphaModFix/>
            <a:extLst>
              <a:ext uri="{28A0092B-C50C-407E-A947-70E740481C1C}">
                <a14:useLocalDpi xmlns:a14="http://schemas.microsoft.com/office/drawing/2010/main" val="0"/>
              </a:ext>
            </a:extLst>
          </a:blip>
          <a:srcRect t="17747"/>
          <a:stretch/>
        </p:blipFill>
        <p:spPr>
          <a:xfrm>
            <a:off x="1919537" y="4110147"/>
            <a:ext cx="3888432" cy="1875715"/>
          </a:xfrm>
          <a:prstGeom prst="rect">
            <a:avLst/>
          </a:prstGeom>
          <a:noFill/>
          <a:ln w="63500">
            <a:solidFill>
              <a:schemeClr val="accent4"/>
            </a:solidFill>
          </a:ln>
          <a:effectLst/>
        </p:spPr>
      </p:pic>
      <p:pic>
        <p:nvPicPr>
          <p:cNvPr id="27" name="Picture 26"/>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r="199" b="63576"/>
          <a:stretch/>
        </p:blipFill>
        <p:spPr>
          <a:xfrm>
            <a:off x="1919537" y="1124746"/>
            <a:ext cx="5677372" cy="861073"/>
          </a:xfrm>
          <a:prstGeom prst="rect">
            <a:avLst/>
          </a:prstGeom>
          <a:noFill/>
          <a:ln w="63500">
            <a:solidFill>
              <a:schemeClr val="accent4"/>
            </a:solidFill>
          </a:ln>
          <a:effectLst/>
        </p:spPr>
      </p:pic>
      <p:cxnSp>
        <p:nvCxnSpPr>
          <p:cNvPr id="28" name="Straight Arrow Connector 27"/>
          <p:cNvCxnSpPr/>
          <p:nvPr/>
        </p:nvCxnSpPr>
        <p:spPr bwMode="auto">
          <a:xfrm flipH="1" flipV="1">
            <a:off x="4799856" y="2060848"/>
            <a:ext cx="3384376" cy="1800200"/>
          </a:xfrm>
          <a:prstGeom prst="straightConnector1">
            <a:avLst/>
          </a:prstGeom>
          <a:solidFill>
            <a:schemeClr val="accent1"/>
          </a:solidFill>
          <a:ln w="635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8040216" y="1124744"/>
            <a:ext cx="2376264" cy="720080"/>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Type too small or hard to read</a:t>
            </a:r>
          </a:p>
        </p:txBody>
      </p:sp>
      <p:sp>
        <p:nvSpPr>
          <p:cNvPr id="7" name="TextBox 6"/>
          <p:cNvSpPr txBox="1"/>
          <p:nvPr/>
        </p:nvSpPr>
        <p:spPr>
          <a:xfrm>
            <a:off x="8040216" y="1939922"/>
            <a:ext cx="2376264" cy="720080"/>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Too much unnecessary data</a:t>
            </a:r>
          </a:p>
        </p:txBody>
      </p:sp>
      <p:sp>
        <p:nvSpPr>
          <p:cNvPr id="8" name="TextBox 7"/>
          <p:cNvSpPr txBox="1"/>
          <p:nvPr/>
        </p:nvSpPr>
        <p:spPr>
          <a:xfrm>
            <a:off x="8040216" y="2755100"/>
            <a:ext cx="2376264" cy="720080"/>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Confusing organization</a:t>
            </a:r>
          </a:p>
        </p:txBody>
      </p:sp>
      <p:sp>
        <p:nvSpPr>
          <p:cNvPr id="9" name="TextBox 8"/>
          <p:cNvSpPr txBox="1"/>
          <p:nvPr/>
        </p:nvSpPr>
        <p:spPr>
          <a:xfrm>
            <a:off x="8040216" y="3570278"/>
            <a:ext cx="2376264" cy="432048"/>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Lack of headings</a:t>
            </a:r>
          </a:p>
        </p:txBody>
      </p:sp>
      <p:sp>
        <p:nvSpPr>
          <p:cNvPr id="10" name="TextBox 9"/>
          <p:cNvSpPr txBox="1"/>
          <p:nvPr/>
        </p:nvSpPr>
        <p:spPr>
          <a:xfrm>
            <a:off x="8040216" y="4912602"/>
            <a:ext cx="2376264" cy="1080120"/>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The information is not newsworthy</a:t>
            </a:r>
          </a:p>
        </p:txBody>
      </p:sp>
      <p:sp>
        <p:nvSpPr>
          <p:cNvPr id="12" name="TextBox 11"/>
          <p:cNvSpPr txBox="1"/>
          <p:nvPr/>
        </p:nvSpPr>
        <p:spPr>
          <a:xfrm>
            <a:off x="8040216" y="4097424"/>
            <a:ext cx="2376264" cy="720080"/>
          </a:xfrm>
          <a:prstGeom prst="rect">
            <a:avLst/>
          </a:prstGeom>
          <a:solidFill>
            <a:schemeClr val="accent4">
              <a:lumMod val="20000"/>
              <a:lumOff val="80000"/>
            </a:schemeClr>
          </a:solidFill>
        </p:spPr>
        <p:txBody>
          <a:bodyPr wrap="square" rtlCol="0">
            <a:noAutofit/>
          </a:bodyPr>
          <a:lstStyle/>
          <a:p>
            <a:r>
              <a:rPr lang="en-GB" b="1" dirty="0">
                <a:solidFill>
                  <a:schemeClr val="accent4"/>
                </a:solidFill>
              </a:rPr>
              <a:t>Lack of tables, figures, graphics</a:t>
            </a:r>
          </a:p>
        </p:txBody>
      </p:sp>
    </p:spTree>
    <p:extLst>
      <p:ext uri="{BB962C8B-B14F-4D97-AF65-F5344CB8AC3E}">
        <p14:creationId xmlns:p14="http://schemas.microsoft.com/office/powerpoint/2010/main" val="30315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
                                        <p:tgtEl>
                                          <p:spTgt spid="19"/>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20"/>
                                        </p:tgtEl>
                                        <p:attrNameLst>
                                          <p:attrName>style.opacity</p:attrName>
                                        </p:attrNameLst>
                                      </p:cBhvr>
                                      <p:to>
                                        <p:strVal val="0.25"/>
                                      </p:to>
                                    </p:set>
                                    <p:animEffect filter="image" prLst="opacity: 0.25">
                                      <p:cBhvr rctx="IE">
                                        <p:cTn id="10" dur="indefinite"/>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
                                        <p:tgtEl>
                                          <p:spTgt spid="7"/>
                                        </p:tgtEl>
                                      </p:cBhvr>
                                    </p:animEffect>
                                  </p:childTnLst>
                                </p:cTn>
                              </p:par>
                              <p:par>
                                <p:cTn id="22" presetID="10" presetClass="exit" presetSubtype="0" fill="hold" nodeType="withEffect">
                                  <p:stCondLst>
                                    <p:cond delay="0"/>
                                  </p:stCondLst>
                                  <p:childTnLst>
                                    <p:animEffect transition="out" filter="fade">
                                      <p:cBhvr>
                                        <p:cTn id="23" dur="200"/>
                                        <p:tgtEl>
                                          <p:spTgt spid="21"/>
                                        </p:tgtEl>
                                      </p:cBhvr>
                                    </p:animEffect>
                                    <p:set>
                                      <p:cBhvr>
                                        <p:cTn id="24" dur="1" fill="hold">
                                          <p:stCondLst>
                                            <p:cond delay="199"/>
                                          </p:stCondLst>
                                        </p:cTn>
                                        <p:tgtEl>
                                          <p:spTgt spid="2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
                                        <p:tgtEl>
                                          <p:spTgt spid="19"/>
                                        </p:tgtEl>
                                      </p:cBhvr>
                                    </p:animEffect>
                                    <p:set>
                                      <p:cBhvr>
                                        <p:cTn id="27" dur="1" fill="hold">
                                          <p:stCondLst>
                                            <p:cond delay="1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00"/>
                                        <p:tgtEl>
                                          <p:spTgt spid="24"/>
                                        </p:tgtEl>
                                      </p:cBhvr>
                                    </p:animEffect>
                                  </p:childTnLst>
                                </p:cTn>
                              </p:par>
                              <p:par>
                                <p:cTn id="33" presetID="9" presetClass="emph" presetSubtype="0" nodeType="withEffect">
                                  <p:stCondLst>
                                    <p:cond delay="0"/>
                                  </p:stCondLst>
                                  <p:endCondLst>
                                    <p:cond evt="onNext" delay="0">
                                      <p:tgtEl>
                                        <p:sldTgt/>
                                      </p:tgtEl>
                                    </p:cond>
                                  </p:endCondLst>
                                  <p:childTnLst>
                                    <p:set>
                                      <p:cBhvr rctx="PPT">
                                        <p:cTn id="34" dur="indefinite"/>
                                        <p:tgtEl>
                                          <p:spTgt spid="20"/>
                                        </p:tgtEl>
                                        <p:attrNameLst>
                                          <p:attrName>style.opacity</p:attrName>
                                        </p:attrNameLst>
                                      </p:cBhvr>
                                      <p:to>
                                        <p:strVal val="0.25"/>
                                      </p:to>
                                    </p:set>
                                    <p:animEffect filter="image" prLst="opacity: 0.25">
                                      <p:cBhvr rctx="IE">
                                        <p:cTn id="35" dur="indefinite"/>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
                                        <p:tgtEl>
                                          <p:spTgt spid="27"/>
                                        </p:tgtEl>
                                      </p:cBhvr>
                                    </p:animEffect>
                                  </p:childTnLst>
                                </p:cTn>
                              </p:par>
                              <p:par>
                                <p:cTn id="47" presetID="9" presetClass="emph" presetSubtype="0" nodeType="withEffect">
                                  <p:stCondLst>
                                    <p:cond delay="0"/>
                                  </p:stCondLst>
                                  <p:endCondLst>
                                    <p:cond evt="onNext" delay="0">
                                      <p:tgtEl>
                                        <p:sldTgt/>
                                      </p:tgtEl>
                                    </p:cond>
                                  </p:endCondLst>
                                  <p:childTnLst>
                                    <p:set>
                                      <p:cBhvr rctx="PPT">
                                        <p:cTn id="48" dur="indefinite"/>
                                        <p:tgtEl>
                                          <p:spTgt spid="20"/>
                                        </p:tgtEl>
                                        <p:attrNameLst>
                                          <p:attrName>style.opacity</p:attrName>
                                        </p:attrNameLst>
                                      </p:cBhvr>
                                      <p:to>
                                        <p:strVal val="0.25"/>
                                      </p:to>
                                    </p:set>
                                    <p:animEffect filter="image" prLst="opacity: 0.25">
                                      <p:cBhvr rctx="IE">
                                        <p:cTn id="49" dur="indefinite"/>
                                        <p:tgtEl>
                                          <p:spTgt spid="20"/>
                                        </p:tgtEl>
                                      </p:cBhvr>
                                    </p:animEffect>
                                  </p:childTnLst>
                                </p:cTn>
                              </p:par>
                              <p:par>
                                <p:cTn id="50" presetID="10" presetClass="exit" presetSubtype="0" fill="hold" nodeType="withEffect">
                                  <p:stCondLst>
                                    <p:cond delay="0"/>
                                  </p:stCondLst>
                                  <p:childTnLst>
                                    <p:animEffect transition="out" filter="fade">
                                      <p:cBhvr>
                                        <p:cTn id="51" dur="200"/>
                                        <p:tgtEl>
                                          <p:spTgt spid="23"/>
                                        </p:tgtEl>
                                      </p:cBhvr>
                                    </p:animEffect>
                                    <p:set>
                                      <p:cBhvr>
                                        <p:cTn id="52" dur="1" fill="hold">
                                          <p:stCondLst>
                                            <p:cond delay="1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
                                        <p:tgtEl>
                                          <p:spTgt spid="24"/>
                                        </p:tgtEl>
                                      </p:cBhvr>
                                    </p:animEffect>
                                    <p:set>
                                      <p:cBhvr>
                                        <p:cTn id="55" dur="1" fill="hold">
                                          <p:stCondLst>
                                            <p:cond delay="199"/>
                                          </p:stCondLst>
                                        </p:cTn>
                                        <p:tgtEl>
                                          <p:spTgt spid="24"/>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00"/>
                                        <p:tgtEl>
                                          <p:spTgt spid="12"/>
                                        </p:tgtEl>
                                      </p:cBhvr>
                                    </p:animEffect>
                                  </p:childTnLst>
                                </p:cTn>
                              </p:par>
                              <p:par>
                                <p:cTn id="67" presetID="10" presetClass="exit" presetSubtype="0" fill="hold" nodeType="withEffect">
                                  <p:stCondLst>
                                    <p:cond delay="0"/>
                                  </p:stCondLst>
                                  <p:childTnLst>
                                    <p:animEffect transition="out" filter="fade">
                                      <p:cBhvr>
                                        <p:cTn id="68" dur="200"/>
                                        <p:tgtEl>
                                          <p:spTgt spid="27"/>
                                        </p:tgtEl>
                                      </p:cBhvr>
                                    </p:animEffect>
                                    <p:set>
                                      <p:cBhvr>
                                        <p:cTn id="69" dur="1" fill="hold">
                                          <p:stCondLst>
                                            <p:cond delay="199"/>
                                          </p:stCondLst>
                                        </p:cTn>
                                        <p:tgtEl>
                                          <p:spTgt spid="2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
                                        <p:tgtEl>
                                          <p:spTgt spid="28"/>
                                        </p:tgtEl>
                                      </p:cBhvr>
                                    </p:animEffect>
                                    <p:set>
                                      <p:cBhvr>
                                        <p:cTn id="72" dur="1" fill="hold">
                                          <p:stCondLst>
                                            <p:cond delay="1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ask</a:t>
            </a:r>
            <a:endParaRPr lang="en-US" dirty="0"/>
          </a:p>
        </p:txBody>
      </p:sp>
      <p:sp>
        <p:nvSpPr>
          <p:cNvPr id="3" name="Content Placeholder 2"/>
          <p:cNvSpPr>
            <a:spLocks noGrp="1"/>
          </p:cNvSpPr>
          <p:nvPr>
            <p:ph idx="1"/>
          </p:nvPr>
        </p:nvSpPr>
        <p:spPr/>
        <p:txBody>
          <a:bodyPr/>
          <a:lstStyle/>
          <a:p>
            <a:pPr lvl="1"/>
            <a:r>
              <a:rPr lang="en-GB" dirty="0"/>
              <a:t>What did the </a:t>
            </a:r>
            <a:r>
              <a:rPr lang="en-GB" b="1" dirty="0"/>
              <a:t>abstract say</a:t>
            </a:r>
            <a:r>
              <a:rPr lang="en-GB" dirty="0"/>
              <a:t>?</a:t>
            </a:r>
          </a:p>
          <a:p>
            <a:pPr lvl="1"/>
            <a:r>
              <a:rPr lang="en-GB" dirty="0"/>
              <a:t>What are the </a:t>
            </a:r>
            <a:r>
              <a:rPr lang="en-GB" b="1" dirty="0"/>
              <a:t>most important/interesting results</a:t>
            </a:r>
            <a:r>
              <a:rPr lang="en-GB" dirty="0"/>
              <a:t>? </a:t>
            </a:r>
          </a:p>
          <a:p>
            <a:pPr lvl="1"/>
            <a:r>
              <a:rPr lang="en-GB" dirty="0"/>
              <a:t>What is the </a:t>
            </a:r>
            <a:r>
              <a:rPr lang="en-GB" b="1" dirty="0"/>
              <a:t>target audience</a:t>
            </a:r>
            <a:r>
              <a:rPr lang="en-GB" dirty="0"/>
              <a:t> (reader) interested in?</a:t>
            </a:r>
          </a:p>
          <a:p>
            <a:pPr lvl="1"/>
            <a:r>
              <a:rPr lang="en-GB" dirty="0"/>
              <a:t>How can I </a:t>
            </a:r>
            <a:r>
              <a:rPr lang="en-GB" b="1" dirty="0"/>
              <a:t>visually present my research</a:t>
            </a:r>
            <a:r>
              <a:rPr lang="en-GB" dirty="0"/>
              <a:t>? </a:t>
            </a:r>
          </a:p>
          <a:p>
            <a:pPr lvl="1"/>
            <a:r>
              <a:rPr lang="en-GB" dirty="0"/>
              <a:t>What text can I </a:t>
            </a:r>
            <a:r>
              <a:rPr lang="en-GB" b="1" dirty="0"/>
              <a:t>replace with tables and figures</a:t>
            </a:r>
            <a:r>
              <a:rPr lang="en-GB" dirty="0"/>
              <a:t>?</a:t>
            </a:r>
          </a:p>
        </p:txBody>
      </p:sp>
    </p:spTree>
    <p:extLst>
      <p:ext uri="{BB962C8B-B14F-4D97-AF65-F5344CB8AC3E}">
        <p14:creationId xmlns:p14="http://schemas.microsoft.com/office/powerpoint/2010/main" val="22618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Approach to writing</a:t>
            </a:r>
            <a:endParaRPr lang="en-US" dirty="0"/>
          </a:p>
        </p:txBody>
      </p:sp>
      <p:sp>
        <p:nvSpPr>
          <p:cNvPr id="4" name="Content Placeholder 3"/>
          <p:cNvSpPr>
            <a:spLocks noGrp="1"/>
          </p:cNvSpPr>
          <p:nvPr>
            <p:ph idx="1"/>
          </p:nvPr>
        </p:nvSpPr>
        <p:spPr/>
        <p:txBody>
          <a:bodyPr/>
          <a:lstStyle/>
          <a:p>
            <a:pPr lvl="1"/>
            <a:r>
              <a:rPr lang="en-US" b="1" dirty="0"/>
              <a:t>Most importantly, respect target length (600-900 words)</a:t>
            </a:r>
          </a:p>
          <a:p>
            <a:pPr lvl="2">
              <a:buFont typeface="Lucida Grande"/>
              <a:buChar char="-"/>
            </a:pPr>
            <a:r>
              <a:rPr lang="en-US" dirty="0"/>
              <a:t>Use abbreviations</a:t>
            </a:r>
          </a:p>
          <a:p>
            <a:pPr lvl="2">
              <a:buFont typeface="Lucida Grande"/>
              <a:buChar char="-"/>
            </a:pPr>
            <a:r>
              <a:rPr lang="en-US" dirty="0"/>
              <a:t>Use tables and figures to replace words</a:t>
            </a:r>
          </a:p>
          <a:p>
            <a:pPr lvl="2">
              <a:buFont typeface="Lucida Grande"/>
              <a:buChar char="-"/>
            </a:pPr>
            <a:r>
              <a:rPr lang="en-US" dirty="0"/>
              <a:t>Write short sentences</a:t>
            </a:r>
          </a:p>
          <a:p>
            <a:pPr lvl="2">
              <a:buFont typeface="Lucida Grande"/>
              <a:buChar char="-"/>
            </a:pPr>
            <a:r>
              <a:rPr lang="en-US" dirty="0"/>
              <a:t>Use bullets</a:t>
            </a:r>
          </a:p>
          <a:p>
            <a:pPr lvl="2">
              <a:buFont typeface="Lucida Grande"/>
              <a:buChar char="-"/>
            </a:pPr>
            <a:r>
              <a:rPr lang="en-US" dirty="0"/>
              <a:t>Remove non-essential information</a:t>
            </a:r>
          </a:p>
          <a:p>
            <a:pPr lvl="1"/>
            <a:endParaRPr lang="en-US" dirty="0"/>
          </a:p>
          <a:p>
            <a:pPr lvl="1"/>
            <a:r>
              <a:rPr lang="en-US" b="1" dirty="0"/>
              <a:t>Write in defined sections</a:t>
            </a:r>
          </a:p>
        </p:txBody>
      </p:sp>
    </p:spTree>
    <p:extLst>
      <p:ext uri="{BB962C8B-B14F-4D97-AF65-F5344CB8AC3E}">
        <p14:creationId xmlns:p14="http://schemas.microsoft.com/office/powerpoint/2010/main" val="21913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1. Title</a:t>
            </a:r>
            <a:endParaRPr lang="en-US" dirty="0"/>
          </a:p>
        </p:txBody>
      </p:sp>
      <p:sp>
        <p:nvSpPr>
          <p:cNvPr id="3" name="Content Placeholder 2"/>
          <p:cNvSpPr>
            <a:spLocks noGrp="1"/>
          </p:cNvSpPr>
          <p:nvPr>
            <p:ph idx="1"/>
          </p:nvPr>
        </p:nvSpPr>
        <p:spPr>
          <a:xfrm>
            <a:off x="658812" y="1484314"/>
            <a:ext cx="7575376" cy="471190"/>
          </a:xfrm>
        </p:spPr>
        <p:txBody>
          <a:bodyPr/>
          <a:lstStyle/>
          <a:p>
            <a:r>
              <a:rPr lang="en-US" b="1" dirty="0"/>
              <a:t>Short and draws interest</a:t>
            </a:r>
          </a:p>
        </p:txBody>
      </p:sp>
      <p:sp>
        <p:nvSpPr>
          <p:cNvPr id="4" name="Content Placeholder 2"/>
          <p:cNvSpPr txBox="1">
            <a:spLocks/>
          </p:cNvSpPr>
          <p:nvPr/>
        </p:nvSpPr>
        <p:spPr bwMode="auto">
          <a:xfrm>
            <a:off x="673348" y="5750404"/>
            <a:ext cx="2232248" cy="66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rgbClr val="29529B"/>
                </a:solidFill>
              </a:rPr>
              <a:t>13 words</a:t>
            </a:r>
            <a:br>
              <a:rPr lang="en-US" sz="1400" dirty="0">
                <a:solidFill>
                  <a:srgbClr val="29529B"/>
                </a:solidFill>
              </a:rPr>
            </a:br>
            <a:r>
              <a:rPr lang="en-US" sz="1400" dirty="0">
                <a:solidFill>
                  <a:srgbClr val="29529B"/>
                </a:solidFill>
              </a:rPr>
              <a:t>abbreviation used</a:t>
            </a:r>
          </a:p>
        </p:txBody>
      </p:sp>
      <p:sp>
        <p:nvSpPr>
          <p:cNvPr id="5" name="TextBox 4"/>
          <p:cNvSpPr txBox="1"/>
          <p:nvPr/>
        </p:nvSpPr>
        <p:spPr>
          <a:xfrm>
            <a:off x="681560" y="1955504"/>
            <a:ext cx="8344716" cy="1008112"/>
          </a:xfrm>
          <a:prstGeom prst="rect">
            <a:avLst/>
          </a:prstGeom>
          <a:solidFill>
            <a:schemeClr val="accent4">
              <a:lumMod val="20000"/>
              <a:lumOff val="80000"/>
            </a:schemeClr>
          </a:solidFill>
        </p:spPr>
        <p:txBody>
          <a:bodyPr wrap="square" rtlCol="0">
            <a:noAutofit/>
          </a:bodyPr>
          <a:lstStyle/>
          <a:p>
            <a:r>
              <a:rPr lang="en-GB" dirty="0">
                <a:solidFill>
                  <a:schemeClr val="accent4"/>
                </a:solidFill>
              </a:rPr>
              <a:t>Vacuolated </a:t>
            </a:r>
            <a:r>
              <a:rPr lang="en-GB" dirty="0" err="1">
                <a:solidFill>
                  <a:schemeClr val="accent4"/>
                </a:solidFill>
              </a:rPr>
              <a:t>polymorphonuclear</a:t>
            </a:r>
            <a:r>
              <a:rPr lang="en-GB" dirty="0">
                <a:solidFill>
                  <a:schemeClr val="accent4"/>
                </a:solidFill>
              </a:rPr>
              <a:t> neutrophils on a standard peripheral blood smear directly correlate with lactate levels in </a:t>
            </a:r>
            <a:r>
              <a:rPr lang="en-GB" dirty="0" err="1">
                <a:solidFill>
                  <a:schemeClr val="accent4"/>
                </a:solidFill>
              </a:rPr>
              <a:t>hemorrhagic</a:t>
            </a:r>
            <a:r>
              <a:rPr lang="en-GB" dirty="0">
                <a:solidFill>
                  <a:schemeClr val="accent4"/>
                </a:solidFill>
              </a:rPr>
              <a:t> shock trauma patients: a case control study.</a:t>
            </a:r>
          </a:p>
        </p:txBody>
      </p:sp>
      <p:sp>
        <p:nvSpPr>
          <p:cNvPr id="6" name="TextBox 5"/>
          <p:cNvSpPr txBox="1"/>
          <p:nvPr/>
        </p:nvSpPr>
        <p:spPr>
          <a:xfrm>
            <a:off x="681560" y="3665114"/>
            <a:ext cx="8344716" cy="681701"/>
          </a:xfrm>
          <a:prstGeom prst="rect">
            <a:avLst/>
          </a:prstGeom>
          <a:solidFill>
            <a:schemeClr val="bg2">
              <a:lumMod val="20000"/>
              <a:lumOff val="80000"/>
            </a:schemeClr>
          </a:solidFill>
        </p:spPr>
        <p:txBody>
          <a:bodyPr wrap="square" rtlCol="0">
            <a:noAutofit/>
          </a:bodyPr>
          <a:lstStyle/>
          <a:p>
            <a:r>
              <a:rPr lang="en-GB" dirty="0">
                <a:solidFill>
                  <a:schemeClr val="bg2"/>
                </a:solidFill>
              </a:rPr>
              <a:t>Correlation between the presence of vacuolated </a:t>
            </a:r>
            <a:r>
              <a:rPr lang="en-GB" dirty="0" err="1">
                <a:solidFill>
                  <a:schemeClr val="bg2"/>
                </a:solidFill>
              </a:rPr>
              <a:t>polymorphonuclear</a:t>
            </a:r>
            <a:r>
              <a:rPr lang="en-GB" dirty="0">
                <a:solidFill>
                  <a:schemeClr val="bg2"/>
                </a:solidFill>
              </a:rPr>
              <a:t> neutrophils and lactate levels in </a:t>
            </a:r>
            <a:r>
              <a:rPr lang="en-GB" dirty="0" err="1">
                <a:solidFill>
                  <a:schemeClr val="bg2"/>
                </a:solidFill>
              </a:rPr>
              <a:t>hemorrhagic</a:t>
            </a:r>
            <a:r>
              <a:rPr lang="en-GB" dirty="0">
                <a:solidFill>
                  <a:schemeClr val="bg2"/>
                </a:solidFill>
              </a:rPr>
              <a:t> shock trauma patients. </a:t>
            </a:r>
          </a:p>
        </p:txBody>
      </p:sp>
      <p:sp>
        <p:nvSpPr>
          <p:cNvPr id="7" name="TextBox 6"/>
          <p:cNvSpPr txBox="1"/>
          <p:nvPr/>
        </p:nvSpPr>
        <p:spPr>
          <a:xfrm>
            <a:off x="681560" y="5048312"/>
            <a:ext cx="8344716" cy="651609"/>
          </a:xfrm>
          <a:prstGeom prst="rect">
            <a:avLst/>
          </a:prstGeom>
          <a:solidFill>
            <a:schemeClr val="accent6">
              <a:lumMod val="20000"/>
              <a:lumOff val="80000"/>
            </a:schemeClr>
          </a:solidFill>
        </p:spPr>
        <p:txBody>
          <a:bodyPr wrap="square" rtlCol="0">
            <a:noAutofit/>
          </a:bodyPr>
          <a:lstStyle/>
          <a:p>
            <a:r>
              <a:rPr lang="en-GB" dirty="0">
                <a:solidFill>
                  <a:schemeClr val="accent6"/>
                </a:solidFill>
              </a:rPr>
              <a:t>Correlation between vacuolated PMN presence and lactate levels in </a:t>
            </a:r>
            <a:r>
              <a:rPr lang="en-GB" dirty="0" err="1">
                <a:solidFill>
                  <a:schemeClr val="accent6"/>
                </a:solidFill>
              </a:rPr>
              <a:t>hemorrhagic</a:t>
            </a:r>
            <a:r>
              <a:rPr lang="en-GB" dirty="0">
                <a:solidFill>
                  <a:schemeClr val="accent6"/>
                </a:solidFill>
              </a:rPr>
              <a:t> shock trauma patients </a:t>
            </a:r>
          </a:p>
        </p:txBody>
      </p:sp>
      <p:sp>
        <p:nvSpPr>
          <p:cNvPr id="8" name="Content Placeholder 2"/>
          <p:cNvSpPr txBox="1">
            <a:spLocks/>
          </p:cNvSpPr>
          <p:nvPr/>
        </p:nvSpPr>
        <p:spPr bwMode="auto">
          <a:xfrm>
            <a:off x="673348" y="3014101"/>
            <a:ext cx="1944216" cy="33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chemeClr val="tx2"/>
                </a:solidFill>
              </a:rPr>
              <a:t>23 words</a:t>
            </a:r>
          </a:p>
        </p:txBody>
      </p:sp>
      <p:sp>
        <p:nvSpPr>
          <p:cNvPr id="9" name="Content Placeholder 2"/>
          <p:cNvSpPr txBox="1">
            <a:spLocks/>
          </p:cNvSpPr>
          <p:nvPr/>
        </p:nvSpPr>
        <p:spPr bwMode="auto">
          <a:xfrm>
            <a:off x="673348" y="4382253"/>
            <a:ext cx="3960440" cy="61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lvl="1" indent="0">
              <a:buNone/>
            </a:pPr>
            <a:r>
              <a:rPr lang="en-US" sz="1400" b="1" dirty="0">
                <a:solidFill>
                  <a:srgbClr val="29529B"/>
                </a:solidFill>
              </a:rPr>
              <a:t>16 words </a:t>
            </a:r>
            <a:br>
              <a:rPr lang="en-US" sz="1400" dirty="0">
                <a:solidFill>
                  <a:srgbClr val="29529B"/>
                </a:solidFill>
              </a:rPr>
            </a:br>
            <a:r>
              <a:rPr lang="en-US" sz="1400" dirty="0">
                <a:solidFill>
                  <a:srgbClr val="29529B"/>
                </a:solidFill>
              </a:rPr>
              <a:t>non-essential information removed</a:t>
            </a:r>
          </a:p>
        </p:txBody>
      </p:sp>
      <p:sp>
        <p:nvSpPr>
          <p:cNvPr id="10" name="Pentagon 9"/>
          <p:cNvSpPr/>
          <p:nvPr/>
        </p:nvSpPr>
        <p:spPr bwMode="auto">
          <a:xfrm rot="5400000">
            <a:off x="4696697" y="2774304"/>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
        <p:nvSpPr>
          <p:cNvPr id="12" name="Pentagon 11"/>
          <p:cNvSpPr/>
          <p:nvPr/>
        </p:nvSpPr>
        <p:spPr bwMode="auto">
          <a:xfrm rot="5400000">
            <a:off x="4696697" y="4157502"/>
            <a:ext cx="378238" cy="1080120"/>
          </a:xfrm>
          <a:prstGeom prst="homePlate">
            <a:avLst>
              <a:gd name="adj" fmla="val 100000"/>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40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328529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
                                        <p:tgtEl>
                                          <p:spTgt spid="10"/>
                                        </p:tgtEl>
                                        <p:attrNameLst>
                                          <p:attrName>ppt_y</p:attrName>
                                        </p:attrNameLst>
                                      </p:cBhvr>
                                      <p:tavLst>
                                        <p:tav tm="0">
                                          <p:val>
                                            <p:strVal val="#ppt_y-#ppt_h*1.125000"/>
                                          </p:val>
                                        </p:tav>
                                        <p:tav tm="100000">
                                          <p:val>
                                            <p:strVal val="#ppt_y"/>
                                          </p:val>
                                        </p:tav>
                                      </p:tavLst>
                                    </p:anim>
                                    <p:animEffect transition="in" filter="wipe(down)">
                                      <p:cBhvr>
                                        <p:cTn id="17" dur="100"/>
                                        <p:tgtEl>
                                          <p:spTgt spid="10"/>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
                                        <p:tgtEl>
                                          <p:spTgt spid="6"/>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
                                        <p:tgtEl>
                                          <p:spTgt spid="12"/>
                                        </p:tgtEl>
                                        <p:attrNameLst>
                                          <p:attrName>ppt_y</p:attrName>
                                        </p:attrNameLst>
                                      </p:cBhvr>
                                      <p:tavLst>
                                        <p:tav tm="0">
                                          <p:val>
                                            <p:strVal val="#ppt_y-#ppt_h*1.125000"/>
                                          </p:val>
                                        </p:tav>
                                        <p:tav tm="100000">
                                          <p:val>
                                            <p:strVal val="#ppt_y"/>
                                          </p:val>
                                        </p:tav>
                                      </p:tavLst>
                                    </p:anim>
                                    <p:animEffect transition="in" filter="wipe(down)">
                                      <p:cBhvr>
                                        <p:cTn id="31" dur="100"/>
                                        <p:tgtEl>
                                          <p:spTgt spid="12"/>
                                        </p:tgtEl>
                                      </p:cBhvr>
                                    </p:animEffect>
                                  </p:childTnLst>
                                </p:cTn>
                              </p:par>
                            </p:childTnLst>
                          </p:cTn>
                        </p:par>
                        <p:par>
                          <p:cTn id="32" fill="hold">
                            <p:stCondLst>
                              <p:cond delay="1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
                                        <p:tgtEl>
                                          <p:spTgt spid="7"/>
                                        </p:tgtEl>
                                      </p:cBhvr>
                                    </p:animEffect>
                                  </p:childTnLst>
                                </p:cTn>
                              </p:par>
                            </p:childTnLst>
                          </p:cTn>
                        </p:par>
                        <p:par>
                          <p:cTn id="36" fill="hold">
                            <p:stCondLst>
                              <p:cond delay="3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animBg="1"/>
      <p:bldP spid="12" grpId="0" animBg="1"/>
    </p:bldLst>
  </p:timing>
</p:sld>
</file>

<file path=ppt/theme/theme1.xml><?xml version="1.0" encoding="utf-8"?>
<a:theme xmlns:a="http://schemas.openxmlformats.org/drawingml/2006/main" name="Office">
  <a:themeElements>
    <a:clrScheme name="AO">
      <a:dk1>
        <a:srgbClr val="000000"/>
      </a:dk1>
      <a:lt1>
        <a:srgbClr val="FFFFFF"/>
      </a:lt1>
      <a:dk2>
        <a:srgbClr val="042D98"/>
      </a:dk2>
      <a:lt2>
        <a:srgbClr val="F6F4F2"/>
      </a:lt2>
      <a:accent1>
        <a:srgbClr val="001B62"/>
      </a:accent1>
      <a:accent2>
        <a:srgbClr val="3B7FF6"/>
      </a:accent2>
      <a:accent3>
        <a:srgbClr val="04F1FE"/>
      </a:accent3>
      <a:accent4>
        <a:srgbClr val="00293A"/>
      </a:accent4>
      <a:accent5>
        <a:srgbClr val="00765C"/>
      </a:accent5>
      <a:accent6>
        <a:srgbClr val="00EB9B"/>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O blue">
      <a:srgbClr val="042D98"/>
    </a:custClr>
    <a:custClr name="AO light grey">
      <a:srgbClr val="DCD4CB"/>
    </a:custClr>
    <a:custClr name="AO dark blue">
      <a:srgbClr val="001B62"/>
    </a:custClr>
    <a:custClr name="Dark purple">
      <a:srgbClr val="3F0343"/>
    </a:custClr>
    <a:custClr name="Dark green">
      <a:srgbClr val="00293A"/>
    </a:custClr>
    <a:custClr name="White">
      <a:srgbClr val="FFFFFF"/>
    </a:custClr>
    <a:custClr name="White">
      <a:srgbClr val="FFFFFF"/>
    </a:custClr>
    <a:custClr name="White">
      <a:srgbClr val="FFFFFF"/>
    </a:custClr>
    <a:custClr name="White">
      <a:srgbClr val="FFFFFF"/>
    </a:custClr>
    <a:custClr name="White">
      <a:srgbClr val="FFFFFF"/>
    </a:custClr>
    <a:custClr name="AO yellow">
      <a:srgbClr val="FFF500"/>
    </a:custClr>
    <a:custClr name="AO light grey 75%">
      <a:srgbClr val="E5DFD8"/>
    </a:custClr>
    <a:custClr name="Blue">
      <a:srgbClr val="1E4DAC"/>
    </a:custClr>
    <a:custClr name="Purple">
      <a:srgbClr val="5D0255"/>
    </a:custClr>
    <a:custClr name="Green">
      <a:srgbClr val="00504B"/>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50%">
      <a:srgbClr val="EEEAE5"/>
    </a:custClr>
    <a:custClr name="AO active blue">
      <a:srgbClr val="3B7FF6"/>
    </a:custClr>
    <a:custClr name="Purple">
      <a:srgbClr val="7B0067"/>
    </a:custClr>
    <a:custClr name="Green">
      <a:srgbClr val="00765C"/>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25%">
      <a:srgbClr val="F6F4F2"/>
    </a:custClr>
    <a:custClr name="Blue">
      <a:srgbClr val="20B8FA"/>
    </a:custClr>
    <a:custClr name="Red">
      <a:srgbClr val="BA125E"/>
    </a:custClr>
    <a:custClr name="Green">
      <a:srgbClr val="00B17B"/>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right blue">
      <a:srgbClr val="04F1FE"/>
    </a:custClr>
    <a:custClr name="Bright red">
      <a:srgbClr val="F92355"/>
    </a:custClr>
    <a:custClr name="Bright green">
      <a:srgbClr val="00EB9B"/>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ao_ari_16_9.potx" id="{1F55C6DE-8BE3-4CC3-AD91-E5D305E603BF}" vid="{07C53810-EB08-45AF-8AC9-EFBAB9A86CD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82383CBCAF3A545BC7144B0E12C7B2C" ma:contentTypeVersion="10" ma:contentTypeDescription="Ein neues Dokument erstellen." ma:contentTypeScope="" ma:versionID="bfb1e4006bd1060b64c46c09a0f28817">
  <xsd:schema xmlns:xsd="http://www.w3.org/2001/XMLSchema" xmlns:xs="http://www.w3.org/2001/XMLSchema" xmlns:p="http://schemas.microsoft.com/office/2006/metadata/properties" xmlns:ns2="73995102-056c-4a51-bfb1-c663c0490c54" xmlns:ns3="2e5162b4-c70b-477c-8fa3-c9cdb63e7b34" targetNamespace="http://schemas.microsoft.com/office/2006/metadata/properties" ma:root="true" ma:fieldsID="41115af916c2dc5809368bc6b92ebc14" ns2:_="" ns3:_="">
    <xsd:import namespace="73995102-056c-4a51-bfb1-c663c0490c54"/>
    <xsd:import namespace="2e5162b4-c70b-477c-8fa3-c9cdb63e7b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995102-056c-4a51-bfb1-c663c0490c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5162b4-c70b-477c-8fa3-c9cdb63e7b34"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CCB51A-46FF-4884-A131-E47DD6D7490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A9DA8D-F4F5-46BE-A98D-729C691E8482}">
  <ds:schemaRefs>
    <ds:schemaRef ds:uri="http://schemas.microsoft.com/sharepoint/v3/contenttype/forms"/>
  </ds:schemaRefs>
</ds:datastoreItem>
</file>

<file path=customXml/itemProps3.xml><?xml version="1.0" encoding="utf-8"?>
<ds:datastoreItem xmlns:ds="http://schemas.openxmlformats.org/officeDocument/2006/customXml" ds:itemID="{E5A194C0-8BC8-4B71-A459-6886C985AA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995102-056c-4a51-bfb1-c663c0490c54"/>
    <ds:schemaRef ds:uri="2e5162b4-c70b-477c-8fa3-c9cdb63e7b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ao_peer_16_9</Template>
  <TotalTime>0</TotalTime>
  <Words>2284</Words>
  <Application>Microsoft Office PowerPoint</Application>
  <PresentationFormat>Widescreen</PresentationFormat>
  <Paragraphs>179</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Lucida Grande</vt:lpstr>
      <vt:lpstr>Symbol</vt:lpstr>
      <vt:lpstr>Office</vt:lpstr>
      <vt:lpstr>PowerPoint Presentation</vt:lpstr>
      <vt:lpstr>Scientific posters</vt:lpstr>
      <vt:lpstr>Examples of good and bad posters</vt:lpstr>
      <vt:lpstr>Examples of good and bad posters</vt:lpstr>
      <vt:lpstr>What makes a GOOD poster?</vt:lpstr>
      <vt:lpstr>What makes a BAD poster?</vt:lpstr>
      <vt:lpstr>First ask</vt:lpstr>
      <vt:lpstr>Approach to writing</vt:lpstr>
      <vt:lpstr>1. Title</vt:lpstr>
      <vt:lpstr>2. Abstract</vt:lpstr>
      <vt:lpstr>3. Introduction</vt:lpstr>
      <vt:lpstr>3. Introduction – Example</vt:lpstr>
      <vt:lpstr>4. Objectives and Methods</vt:lpstr>
      <vt:lpstr>4. Objectives and Methods – Example</vt:lpstr>
      <vt:lpstr>5. Results</vt:lpstr>
      <vt:lpstr>5. Results – Example</vt:lpstr>
      <vt:lpstr>5. Results – Example</vt:lpstr>
      <vt:lpstr>6. Conclusions</vt:lpstr>
      <vt:lpstr>6. Conclusions – Example</vt:lpstr>
      <vt:lpstr>7. References</vt:lpstr>
      <vt:lpstr>7. References – Example</vt:lpstr>
      <vt:lpstr>8. Tables and figures</vt:lpstr>
      <vt:lpstr>9. To summarize</vt:lpstr>
      <vt:lpstr>PowerPoint Presentation</vt:lpstr>
      <vt:lpstr>Additional resources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Meuwly</dc:creator>
  <cp:lastModifiedBy>Marina Meuwly</cp:lastModifiedBy>
  <cp:revision>1</cp:revision>
  <dcterms:created xsi:type="dcterms:W3CDTF">2020-06-03T09:04:36Z</dcterms:created>
  <dcterms:modified xsi:type="dcterms:W3CDTF">2020-06-03T09:09:57Z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bel">
    <vt:i4>0</vt:i4>
  </property>
  <property fmtid="{D5CDD505-2E9C-101B-9397-08002B2CF9AE}" pid="3" name="ContentTypeId">
    <vt:lpwstr>0x010100482383CBCAF3A545BC7144B0E12C7B2C</vt:lpwstr>
  </property>
</Properties>
</file>